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Default Extension="doc" ContentType="application/msword"/>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90" r:id="rId1"/>
  </p:sldMasterIdLst>
  <p:notesMasterIdLst>
    <p:notesMasterId r:id="rId44"/>
  </p:notesMasterIdLst>
  <p:sldIdLst>
    <p:sldId id="373" r:id="rId2"/>
    <p:sldId id="374" r:id="rId3"/>
    <p:sldId id="257" r:id="rId4"/>
    <p:sldId id="361" r:id="rId5"/>
    <p:sldId id="364" r:id="rId6"/>
    <p:sldId id="365" r:id="rId7"/>
    <p:sldId id="366" r:id="rId8"/>
    <p:sldId id="367" r:id="rId9"/>
    <p:sldId id="368" r:id="rId10"/>
    <p:sldId id="362" r:id="rId11"/>
    <p:sldId id="363" r:id="rId12"/>
    <p:sldId id="369" r:id="rId13"/>
    <p:sldId id="304" r:id="rId14"/>
    <p:sldId id="351" r:id="rId15"/>
    <p:sldId id="352" r:id="rId16"/>
    <p:sldId id="353" r:id="rId17"/>
    <p:sldId id="354" r:id="rId18"/>
    <p:sldId id="355" r:id="rId19"/>
    <p:sldId id="356" r:id="rId20"/>
    <p:sldId id="357" r:id="rId21"/>
    <p:sldId id="372" r:id="rId22"/>
    <p:sldId id="358" r:id="rId23"/>
    <p:sldId id="359" r:id="rId24"/>
    <p:sldId id="360" r:id="rId25"/>
    <p:sldId id="305" r:id="rId26"/>
    <p:sldId id="306" r:id="rId27"/>
    <p:sldId id="307" r:id="rId28"/>
    <p:sldId id="308" r:id="rId29"/>
    <p:sldId id="309" r:id="rId30"/>
    <p:sldId id="310" r:id="rId31"/>
    <p:sldId id="312" r:id="rId32"/>
    <p:sldId id="331" r:id="rId33"/>
    <p:sldId id="314" r:id="rId34"/>
    <p:sldId id="324" r:id="rId35"/>
    <p:sldId id="334" r:id="rId36"/>
    <p:sldId id="370" r:id="rId37"/>
    <p:sldId id="371" r:id="rId38"/>
    <p:sldId id="271" r:id="rId39"/>
    <p:sldId id="272" r:id="rId40"/>
    <p:sldId id="274" r:id="rId41"/>
    <p:sldId id="275" r:id="rId42"/>
    <p:sldId id="283" r:id="rId43"/>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34" charset="0"/>
        <a:ea typeface="+mn-ea"/>
        <a:cs typeface="+mn-cs"/>
      </a:defRPr>
    </a:lvl1pPr>
    <a:lvl2pPr marL="457200" algn="l" defTabSz="457200" rtl="0" fontAlgn="base">
      <a:spcBef>
        <a:spcPct val="0"/>
      </a:spcBef>
      <a:spcAft>
        <a:spcPct val="0"/>
      </a:spcAft>
      <a:defRPr kern="1200">
        <a:solidFill>
          <a:schemeClr val="tx1"/>
        </a:solidFill>
        <a:latin typeface="Arial" pitchFamily="34" charset="0"/>
        <a:ea typeface="+mn-ea"/>
        <a:cs typeface="+mn-cs"/>
      </a:defRPr>
    </a:lvl2pPr>
    <a:lvl3pPr marL="914400" algn="l" defTabSz="457200" rtl="0" fontAlgn="base">
      <a:spcBef>
        <a:spcPct val="0"/>
      </a:spcBef>
      <a:spcAft>
        <a:spcPct val="0"/>
      </a:spcAft>
      <a:defRPr kern="1200">
        <a:solidFill>
          <a:schemeClr val="tx1"/>
        </a:solidFill>
        <a:latin typeface="Arial" pitchFamily="34" charset="0"/>
        <a:ea typeface="+mn-ea"/>
        <a:cs typeface="+mn-cs"/>
      </a:defRPr>
    </a:lvl3pPr>
    <a:lvl4pPr marL="1371600" algn="l" defTabSz="457200" rtl="0" fontAlgn="base">
      <a:spcBef>
        <a:spcPct val="0"/>
      </a:spcBef>
      <a:spcAft>
        <a:spcPct val="0"/>
      </a:spcAft>
      <a:defRPr kern="1200">
        <a:solidFill>
          <a:schemeClr val="tx1"/>
        </a:solidFill>
        <a:latin typeface="Arial" pitchFamily="34" charset="0"/>
        <a:ea typeface="+mn-ea"/>
        <a:cs typeface="+mn-cs"/>
      </a:defRPr>
    </a:lvl4pPr>
    <a:lvl5pPr marL="1828800" algn="l" defTabSz="457200"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D3CD"/>
    <a:srgbClr val="D8AB9E"/>
    <a:srgbClr val="AD3659"/>
    <a:srgbClr val="A92950"/>
    <a:srgbClr val="184181"/>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130" autoAdjust="0"/>
  </p:normalViewPr>
  <p:slideViewPr>
    <p:cSldViewPr snapToObjects="1">
      <p:cViewPr varScale="1">
        <p:scale>
          <a:sx n="39" d="100"/>
          <a:sy n="39" d="100"/>
        </p:scale>
        <p:origin x="-852"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964"/>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10DED98F-D3FF-4726-BC1E-9D7F2AD48C64}" type="datetimeFigureOut">
              <a:rPr lang="en-US"/>
              <a:pPr>
                <a:defRPr/>
              </a:pPr>
              <a:t>11/5/2009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A13BA3B5-E617-49FA-B811-C969D54A0EDA}"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slide" Target="../slides/slide34.xml"/><Relationship Id="rId2" Type="http://schemas.openxmlformats.org/officeDocument/2006/relationships/notesMaster" Target="../notesMasters/notesMaster1.xml"/><Relationship Id="rId1" Type="http://schemas.openxmlformats.org/officeDocument/2006/relationships/vmlDrawing" Target="../drawings/vmlDrawing1.vml"/><Relationship Id="rId4" Type="http://schemas.openxmlformats.org/officeDocument/2006/relationships/oleObject" Target="../embeddings/Microsoft_Office_Word_97_-_2003_Document1.doc"/></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3BA3B5-E617-49FA-B811-C969D54A0EDA}"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A9AE06B2-173F-4ED7-A021-98A3A8FB27D3}" type="slidenum">
              <a:rPr lang="en-US"/>
              <a:pPr>
                <a:defRPr/>
              </a:pPr>
              <a:t>18</a:t>
            </a:fld>
            <a:endParaRPr lang="en-US"/>
          </a:p>
        </p:txBody>
      </p:sp>
      <p:sp>
        <p:nvSpPr>
          <p:cNvPr id="839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3972"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r>
              <a:rPr lang="en-US" smtClean="0"/>
              <a:t>Take 10 minutes to look thru your packet on your own &amp; write down some of your own ideas. Then I’ll indicate when I’d like you to share with your table, compare ideas. [15 min]</a:t>
            </a:r>
          </a:p>
          <a:p>
            <a:r>
              <a:rPr lang="en-US" smtClean="0"/>
              <a:t>Have overhead where they can indicate their selections for best/least (maybe use colored dots?) </a:t>
            </a:r>
          </a:p>
          <a:p>
            <a:r>
              <a:rPr lang="en-US" smtClean="0"/>
              <a:t>Whole group: Have them defend their choices - especially the discrepancies.</a:t>
            </a:r>
          </a:p>
          <a:p>
            <a:r>
              <a:rPr lang="en-US" smtClean="0"/>
              <a:t>Ask ‘What does the student understand? What is your evidence?’ (chart responses) - see outline for ideas to elicit during the discussion</a:t>
            </a:r>
          </a:p>
          <a:p>
            <a:endParaRPr lang="en-US" smtClean="0"/>
          </a:p>
          <a:p>
            <a:r>
              <a:rPr lang="en-US" smtClean="0"/>
              <a:t>Summarize – what are the characteristics of a response that indicates understanding? Or lack of understanding?</a:t>
            </a:r>
          </a:p>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A9AE06B2-173F-4ED7-A021-98A3A8FB27D3}" type="slidenum">
              <a:rPr lang="en-US"/>
              <a:pPr>
                <a:defRPr/>
              </a:pPr>
              <a:t>19</a:t>
            </a:fld>
            <a:endParaRPr lang="en-US"/>
          </a:p>
        </p:txBody>
      </p:sp>
      <p:sp>
        <p:nvSpPr>
          <p:cNvPr id="839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3972"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r>
              <a:rPr lang="en-US" smtClean="0"/>
              <a:t>Take 10 minutes to look thru your packet on your own &amp; write down some of your own ideas. Then I’ll indicate when I’d like you to share with your table, compare ideas. [15 min]</a:t>
            </a:r>
          </a:p>
          <a:p>
            <a:r>
              <a:rPr lang="en-US" smtClean="0"/>
              <a:t>Have overhead where they can indicate their selections for best/least (maybe use colored dots?) </a:t>
            </a:r>
          </a:p>
          <a:p>
            <a:r>
              <a:rPr lang="en-US" smtClean="0"/>
              <a:t>Whole group: Have them defend their choices - especially the discrepancies.</a:t>
            </a:r>
          </a:p>
          <a:p>
            <a:r>
              <a:rPr lang="en-US" smtClean="0"/>
              <a:t>Ask ‘What does the student understand? What is your evidence?’ (chart responses) - see outline for ideas to elicit during the discussion</a:t>
            </a:r>
          </a:p>
          <a:p>
            <a:endParaRPr lang="en-US" smtClean="0"/>
          </a:p>
          <a:p>
            <a:r>
              <a:rPr lang="en-US" smtClean="0"/>
              <a:t>Summarize – what are the characteristics of a response that indicates understanding? Or lack of understanding?</a:t>
            </a:r>
          </a:p>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A9AE06B2-173F-4ED7-A021-98A3A8FB27D3}" type="slidenum">
              <a:rPr lang="en-US"/>
              <a:pPr>
                <a:defRPr/>
              </a:pPr>
              <a:t>20</a:t>
            </a:fld>
            <a:endParaRPr lang="en-US"/>
          </a:p>
        </p:txBody>
      </p:sp>
      <p:sp>
        <p:nvSpPr>
          <p:cNvPr id="839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3972"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r>
              <a:rPr lang="en-US" smtClean="0"/>
              <a:t>Take 10 minutes to look thru your packet on your own &amp; write down some of your own ideas. Then I’ll indicate when I’d like you to share with your table, compare ideas. [15 min]</a:t>
            </a:r>
          </a:p>
          <a:p>
            <a:r>
              <a:rPr lang="en-US" smtClean="0"/>
              <a:t>Have overhead where they can indicate their selections for best/least (maybe use colored dots?) </a:t>
            </a:r>
          </a:p>
          <a:p>
            <a:r>
              <a:rPr lang="en-US" smtClean="0"/>
              <a:t>Whole group: Have them defend their choices - especially the discrepancies.</a:t>
            </a:r>
          </a:p>
          <a:p>
            <a:r>
              <a:rPr lang="en-US" smtClean="0"/>
              <a:t>Ask ‘What does the student understand? What is your evidence?’ (chart responses) - see outline for ideas to elicit during the discussion</a:t>
            </a:r>
          </a:p>
          <a:p>
            <a:endParaRPr lang="en-US" smtClean="0"/>
          </a:p>
          <a:p>
            <a:r>
              <a:rPr lang="en-US" smtClean="0"/>
              <a:t>Summarize – what are the characteristics of a response that indicates understanding? Or lack of understanding?</a:t>
            </a:r>
          </a:p>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A9AE06B2-173F-4ED7-A021-98A3A8FB27D3}" type="slidenum">
              <a:rPr lang="en-US"/>
              <a:pPr>
                <a:defRPr/>
              </a:pPr>
              <a:t>21</a:t>
            </a:fld>
            <a:endParaRPr lang="en-US"/>
          </a:p>
        </p:txBody>
      </p:sp>
      <p:sp>
        <p:nvSpPr>
          <p:cNvPr id="839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3972"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r>
              <a:rPr lang="en-US" smtClean="0"/>
              <a:t>Take 10 minutes to look thru your packet on your own &amp; write down some of your own ideas. Then I’ll indicate when I’d like you to share with your table, compare ideas. [15 min]</a:t>
            </a:r>
          </a:p>
          <a:p>
            <a:r>
              <a:rPr lang="en-US" smtClean="0"/>
              <a:t>Have overhead where they can indicate their selections for best/least (maybe use colored dots?) </a:t>
            </a:r>
          </a:p>
          <a:p>
            <a:r>
              <a:rPr lang="en-US" smtClean="0"/>
              <a:t>Whole group: Have them defend their choices - especially the discrepancies.</a:t>
            </a:r>
          </a:p>
          <a:p>
            <a:r>
              <a:rPr lang="en-US" smtClean="0"/>
              <a:t>Ask ‘What does the student understand? What is your evidence?’ (chart responses) - see outline for ideas to elicit during the discussion</a:t>
            </a:r>
          </a:p>
          <a:p>
            <a:endParaRPr lang="en-US" smtClean="0"/>
          </a:p>
          <a:p>
            <a:r>
              <a:rPr lang="en-US" smtClean="0"/>
              <a:t>Summarize – what are the characteristics of a response that indicates understanding? Or lack of understanding?</a:t>
            </a:r>
          </a:p>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A9AE06B2-173F-4ED7-A021-98A3A8FB27D3}" type="slidenum">
              <a:rPr lang="en-US"/>
              <a:pPr>
                <a:defRPr/>
              </a:pPr>
              <a:t>22</a:t>
            </a:fld>
            <a:endParaRPr lang="en-US"/>
          </a:p>
        </p:txBody>
      </p:sp>
      <p:sp>
        <p:nvSpPr>
          <p:cNvPr id="839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3972"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r>
              <a:rPr lang="en-US" smtClean="0"/>
              <a:t>Take 10 minutes to look thru your packet on your own &amp; write down some of your own ideas. Then I’ll indicate when I’d like you to share with your table, compare ideas. [15 min]</a:t>
            </a:r>
          </a:p>
          <a:p>
            <a:r>
              <a:rPr lang="en-US" smtClean="0"/>
              <a:t>Have overhead where they can indicate their selections for best/least (maybe use colored dots?) </a:t>
            </a:r>
          </a:p>
          <a:p>
            <a:r>
              <a:rPr lang="en-US" smtClean="0"/>
              <a:t>Whole group: Have them defend their choices - especially the discrepancies.</a:t>
            </a:r>
          </a:p>
          <a:p>
            <a:r>
              <a:rPr lang="en-US" smtClean="0"/>
              <a:t>Ask ‘What does the student understand? What is your evidence?’ (chart responses) - see outline for ideas to elicit during the discussion</a:t>
            </a:r>
          </a:p>
          <a:p>
            <a:endParaRPr lang="en-US" smtClean="0"/>
          </a:p>
          <a:p>
            <a:r>
              <a:rPr lang="en-US" smtClean="0"/>
              <a:t>Summarize – what are the characteristics of a response that indicates understanding? Or lack of understanding?</a:t>
            </a:r>
          </a:p>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A9AE06B2-173F-4ED7-A021-98A3A8FB27D3}" type="slidenum">
              <a:rPr lang="en-US"/>
              <a:pPr>
                <a:defRPr/>
              </a:pPr>
              <a:t>23</a:t>
            </a:fld>
            <a:endParaRPr lang="en-US"/>
          </a:p>
        </p:txBody>
      </p:sp>
      <p:sp>
        <p:nvSpPr>
          <p:cNvPr id="839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3972"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r>
              <a:rPr lang="en-US" smtClean="0"/>
              <a:t>Take 10 minutes to look thru your packet on your own &amp; write down some of your own ideas. Then I’ll indicate when I’d like you to share with your table, compare ideas. [15 min]</a:t>
            </a:r>
          </a:p>
          <a:p>
            <a:r>
              <a:rPr lang="en-US" smtClean="0"/>
              <a:t>Have overhead where they can indicate their selections for best/least (maybe use colored dots?) </a:t>
            </a:r>
          </a:p>
          <a:p>
            <a:r>
              <a:rPr lang="en-US" smtClean="0"/>
              <a:t>Whole group: Have them defend their choices - especially the discrepancies.</a:t>
            </a:r>
          </a:p>
          <a:p>
            <a:r>
              <a:rPr lang="en-US" smtClean="0"/>
              <a:t>Ask ‘What does the student understand? What is your evidence?’ (chart responses) - see outline for ideas to elicit during the discussion</a:t>
            </a:r>
          </a:p>
          <a:p>
            <a:endParaRPr lang="en-US" smtClean="0"/>
          </a:p>
          <a:p>
            <a:r>
              <a:rPr lang="en-US" smtClean="0"/>
              <a:t>Summarize – what are the characteristics of a response that indicates understanding? Or lack of understanding?</a:t>
            </a:r>
          </a:p>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A9AE06B2-173F-4ED7-A021-98A3A8FB27D3}" type="slidenum">
              <a:rPr lang="en-US"/>
              <a:pPr>
                <a:defRPr/>
              </a:pPr>
              <a:t>24</a:t>
            </a:fld>
            <a:endParaRPr lang="en-US"/>
          </a:p>
        </p:txBody>
      </p:sp>
      <p:sp>
        <p:nvSpPr>
          <p:cNvPr id="839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3972"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r>
              <a:rPr lang="en-US" smtClean="0"/>
              <a:t>Take 10 minutes to look thru your packet on your own &amp; write down some of your own ideas. Then I’ll indicate when I’d like you to share with your table, compare ideas. [15 min]</a:t>
            </a:r>
          </a:p>
          <a:p>
            <a:r>
              <a:rPr lang="en-US" smtClean="0"/>
              <a:t>Have overhead where they can indicate their selections for best/least (maybe use colored dots?) </a:t>
            </a:r>
          </a:p>
          <a:p>
            <a:r>
              <a:rPr lang="en-US" smtClean="0"/>
              <a:t>Whole group: Have them defend their choices - especially the discrepancies.</a:t>
            </a:r>
          </a:p>
          <a:p>
            <a:r>
              <a:rPr lang="en-US" smtClean="0"/>
              <a:t>Ask ‘What does the student understand? What is your evidence?’ (chart responses) - see outline for ideas to elicit during the discussion</a:t>
            </a:r>
          </a:p>
          <a:p>
            <a:endParaRPr lang="en-US" smtClean="0"/>
          </a:p>
          <a:p>
            <a:r>
              <a:rPr lang="en-US" smtClean="0"/>
              <a:t>Summarize – what are the characteristics of a response that indicates understanding? Or lack of understanding?</a:t>
            </a:r>
          </a:p>
          <a:p>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A5B7D14-5C7C-4EE8-8920-38E75296153B}" type="slidenum">
              <a:rPr lang="en-US" smtClean="0"/>
              <a:pPr fontAlgn="base">
                <a:spcBef>
                  <a:spcPct val="0"/>
                </a:spcBef>
                <a:spcAft>
                  <a:spcPct val="0"/>
                </a:spcAft>
                <a:defRPr/>
              </a:pPr>
              <a:t>25</a:t>
            </a:fld>
            <a:endParaRPr lang="en-US" smtClean="0"/>
          </a:p>
        </p:txBody>
      </p:sp>
      <p:sp>
        <p:nvSpPr>
          <p:cNvPr id="880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8068"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B95F4FE-DF37-4BF2-BBD4-7411544FCC06}" type="slidenum">
              <a:rPr lang="en-US" smtClean="0"/>
              <a:pPr fontAlgn="base">
                <a:spcBef>
                  <a:spcPct val="0"/>
                </a:spcBef>
                <a:spcAft>
                  <a:spcPct val="0"/>
                </a:spcAft>
                <a:defRPr/>
              </a:pPr>
              <a:t>26</a:t>
            </a:fld>
            <a:endParaRPr lang="en-US" smtClean="0"/>
          </a:p>
        </p:txBody>
      </p:sp>
      <p:sp>
        <p:nvSpPr>
          <p:cNvPr id="890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9092"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r>
              <a:rPr lang="en-US" smtClean="0"/>
              <a:t>This activity can be done in pairs or groups of 4.</a:t>
            </a:r>
            <a:br>
              <a:rPr lang="en-US" smtClean="0"/>
            </a:br>
            <a:r>
              <a:rPr lang="en-US" smtClean="0"/>
              <a:t/>
            </a:r>
            <a:br>
              <a:rPr lang="en-US" smtClean="0"/>
            </a:br>
            <a:r>
              <a:rPr lang="en-US" smtClean="0"/>
              <a:t>Participants will need poster size grid paper to display all of their solutions.</a:t>
            </a:r>
          </a:p>
          <a:p>
            <a:pPr eaLnBrk="1" hangingPunct="1">
              <a:spcBef>
                <a:spcPct val="0"/>
              </a:spcBef>
            </a:pPr>
            <a:endParaRPr lang="en-US" smtClean="0"/>
          </a:p>
          <a:p>
            <a:pPr eaLnBrk="1" hangingPunct="1">
              <a:spcBef>
                <a:spcPct val="0"/>
              </a:spcBef>
            </a:pPr>
            <a:r>
              <a:rPr lang="en-US" smtClean="0"/>
              <a:t>We are looking for an </a:t>
            </a:r>
            <a:r>
              <a:rPr lang="en-US" u="sng" smtClean="0"/>
              <a:t>algebraic relationship</a:t>
            </a:r>
            <a:r>
              <a:rPr lang="en-US" smtClean="0"/>
              <a:t>.</a:t>
            </a:r>
          </a:p>
          <a:p>
            <a:pPr eaLnBrk="1" hangingPunct="1">
              <a:spcBef>
                <a:spcPct val="0"/>
              </a:spcBef>
            </a:pPr>
            <a:endParaRPr lang="en-US" smtClean="0"/>
          </a:p>
          <a:p>
            <a:pPr eaLnBrk="1" hangingPunct="1">
              <a:spcBef>
                <a:spcPct val="0"/>
              </a:spcBef>
            </a:pPr>
            <a:r>
              <a:rPr lang="en-US" smtClean="0"/>
              <a:t>Pass out graph paper and the activity sheet.  Tiles should made available at the participants’ desks, should they choose to use them.</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DAC529D-E8D6-4D3C-8FD9-85E788E624EC}" type="slidenum">
              <a:rPr lang="en-US" smtClean="0"/>
              <a:pPr fontAlgn="base">
                <a:spcBef>
                  <a:spcPct val="0"/>
                </a:spcBef>
                <a:spcAft>
                  <a:spcPct val="0"/>
                </a:spcAft>
                <a:defRPr/>
              </a:pPr>
              <a:t>27</a:t>
            </a:fld>
            <a:endParaRPr lang="en-US" smtClean="0"/>
          </a:p>
        </p:txBody>
      </p:sp>
      <p:sp>
        <p:nvSpPr>
          <p:cNvPr id="901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0116"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B056479-2DB0-418E-9FD2-36DF724E84D9}" type="slidenum">
              <a:rPr lang="en-US"/>
              <a:pPr/>
              <a:t>2</a:t>
            </a:fld>
            <a:endParaRPr lang="en-US"/>
          </a:p>
        </p:txBody>
      </p:sp>
      <p:sp>
        <p:nvSpPr>
          <p:cNvPr id="80898" name="Rectangle 2"/>
          <p:cNvSpPr>
            <a:spLocks noGrp="1" noRot="1" noChangeAspect="1" noChangeArrowheads="1" noTextEdit="1"/>
          </p:cNvSpPr>
          <p:nvPr>
            <p:ph type="sldImg"/>
          </p:nvPr>
        </p:nvSpPr>
        <p:spPr>
          <a:ln/>
        </p:spPr>
      </p:sp>
      <p:sp>
        <p:nvSpPr>
          <p:cNvPr id="80899" name="Rectangle 3"/>
          <p:cNvSpPr>
            <a:spLocks noGrp="1" noChangeArrowheads="1"/>
          </p:cNvSpPr>
          <p:nvPr>
            <p:ph type="body" idx="1"/>
          </p:nvPr>
        </p:nvSpPr>
        <p:spPr>
          <a:xfrm>
            <a:off x="912814" y="4344025"/>
            <a:ext cx="5032375" cy="4112926"/>
          </a:xfrm>
        </p:spPr>
        <p:txBody>
          <a:bodyPr lIns="93163" tIns="46581" rIns="93163" bIns="46581"/>
          <a:lstStyle/>
          <a:p>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1EF1DCF-DC51-4D3A-8F3C-B87F9FC9889D}" type="slidenum">
              <a:rPr lang="en-US" smtClean="0"/>
              <a:pPr fontAlgn="base">
                <a:spcBef>
                  <a:spcPct val="0"/>
                </a:spcBef>
                <a:spcAft>
                  <a:spcPct val="0"/>
                </a:spcAft>
                <a:defRPr/>
              </a:pPr>
              <a:t>28</a:t>
            </a:fld>
            <a:endParaRPr lang="en-US" smtClean="0"/>
          </a:p>
        </p:txBody>
      </p:sp>
      <p:sp>
        <p:nvSpPr>
          <p:cNvPr id="911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1140"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r>
              <a:rPr lang="en-US" smtClean="0"/>
              <a:t>Have participants organize their posters to show the connections between their expressions and their diagrams.</a:t>
            </a:r>
            <a:br>
              <a:rPr lang="en-US" smtClean="0"/>
            </a:br>
            <a:r>
              <a:rPr lang="en-US" smtClean="0"/>
              <a:t/>
            </a:r>
            <a:br>
              <a:rPr lang="en-US" smtClean="0"/>
            </a:br>
            <a:endParaRPr lang="en-US" smtClean="0"/>
          </a:p>
        </p:txBody>
      </p:sp>
      <p:pic>
        <p:nvPicPr>
          <p:cNvPr id="91141" name="Picture 4"/>
          <p:cNvPicPr>
            <a:picLocks noChangeAspect="1" noChangeArrowheads="1"/>
          </p:cNvPicPr>
          <p:nvPr/>
        </p:nvPicPr>
        <p:blipFill>
          <a:blip r:embed="rId3"/>
          <a:srcRect/>
          <a:stretch>
            <a:fillRect/>
          </a:stretch>
        </p:blipFill>
        <p:spPr bwMode="auto">
          <a:xfrm>
            <a:off x="609600" y="5105400"/>
            <a:ext cx="5362575" cy="2803525"/>
          </a:xfrm>
          <a:prstGeom prst="rect">
            <a:avLst/>
          </a:prstGeom>
          <a:noFill/>
          <a:ln w="9525">
            <a:noFill/>
            <a:miter lim="800000"/>
            <a:headEnd/>
            <a:tailEnd/>
          </a:ln>
        </p:spPr>
      </p:pic>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7A82F63-39C2-4448-8348-42615BBF904C}" type="slidenum">
              <a:rPr lang="en-US" smtClean="0"/>
              <a:pPr fontAlgn="base">
                <a:spcBef>
                  <a:spcPct val="0"/>
                </a:spcBef>
                <a:spcAft>
                  <a:spcPct val="0"/>
                </a:spcAft>
                <a:defRPr/>
              </a:pPr>
              <a:t>29</a:t>
            </a:fld>
            <a:endParaRPr lang="en-US" smtClean="0"/>
          </a:p>
        </p:txBody>
      </p:sp>
      <p:sp>
        <p:nvSpPr>
          <p:cNvPr id="92163" name="Rectangle 2"/>
          <p:cNvSpPr>
            <a:spLocks noGrp="1" noRot="1" noChangeAspect="1" noChangeArrowheads="1" noTextEdit="1"/>
          </p:cNvSpPr>
          <p:nvPr>
            <p:ph type="sldImg"/>
          </p:nvPr>
        </p:nvSpPr>
        <p:spPr bwMode="auto">
          <a:noFill/>
          <a:ln>
            <a:solidFill>
              <a:srgbClr val="000000"/>
            </a:solidFill>
            <a:miter lim="800000"/>
            <a:headEnd/>
            <a:tailEnd/>
          </a:ln>
        </p:spPr>
      </p:sp>
      <p:pic>
        <p:nvPicPr>
          <p:cNvPr id="92164" name="Picture 3"/>
          <p:cNvPicPr>
            <a:picLocks noGrp="1" noChangeAspect="1" noChangeArrowheads="1"/>
          </p:cNvPicPr>
          <p:nvPr>
            <p:ph type="body" idx="1"/>
          </p:nvPr>
        </p:nvPicPr>
        <p:blipFill>
          <a:blip r:embed="rId3"/>
          <a:srcRect/>
          <a:stretch>
            <a:fillRect/>
          </a:stretch>
        </p:blipFill>
        <p:spPr bwMode="auto">
          <a:xfrm>
            <a:off x="1785938" y="4343400"/>
            <a:ext cx="3286125" cy="4114800"/>
          </a:xfrm>
          <a:noFill/>
        </p:spPr>
      </p:pic>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B973B20-DF74-4D2D-9A33-C5FC7F905388}" type="slidenum">
              <a:rPr lang="en-US" smtClean="0"/>
              <a:pPr fontAlgn="base">
                <a:spcBef>
                  <a:spcPct val="0"/>
                </a:spcBef>
                <a:spcAft>
                  <a:spcPct val="0"/>
                </a:spcAft>
                <a:defRPr/>
              </a:pPr>
              <a:t>30</a:t>
            </a:fld>
            <a:endParaRPr lang="en-US" smtClean="0"/>
          </a:p>
        </p:txBody>
      </p:sp>
      <p:sp>
        <p:nvSpPr>
          <p:cNvPr id="931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3188"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r>
              <a:rPr lang="en-US" smtClean="0"/>
              <a:t>Some groups may already have created tables for some representations.</a:t>
            </a:r>
          </a:p>
          <a:p>
            <a:pPr eaLnBrk="1" hangingPunct="1">
              <a:spcBef>
                <a:spcPct val="0"/>
              </a:spcBef>
            </a:pPr>
            <a:r>
              <a:rPr lang="en-US" smtClean="0"/>
              <a:t>They should create tables and graphs for the others.</a:t>
            </a:r>
          </a:p>
          <a:p>
            <a:pPr eaLnBrk="1" hangingPunct="1">
              <a:spcBef>
                <a:spcPct val="0"/>
              </a:spcBef>
            </a:pPr>
            <a:endParaRPr lang="en-US" smtClean="0"/>
          </a:p>
          <a:p>
            <a:pPr eaLnBrk="1" hangingPunct="1">
              <a:spcBef>
                <a:spcPct val="0"/>
              </a:spcBef>
            </a:pPr>
            <a:r>
              <a:rPr lang="en-US" smtClean="0"/>
              <a:t>Interesting observation:  The graphs are all linear.  Why aren’t the values proportional?</a:t>
            </a:r>
          </a:p>
          <a:p>
            <a:pPr eaLnBrk="1" hangingPunct="1">
              <a:spcBef>
                <a:spcPct val="0"/>
              </a:spcBef>
            </a:pPr>
            <a:endParaRPr lang="en-US" smtClean="0"/>
          </a:p>
          <a:p>
            <a:pPr eaLnBrk="1" hangingPunct="1">
              <a:spcBef>
                <a:spcPct val="0"/>
              </a:spcBef>
            </a:pPr>
            <a:r>
              <a:rPr lang="en-US" smtClean="0"/>
              <a:t>Is this data discrete or continuous?</a:t>
            </a:r>
          </a:p>
          <a:p>
            <a:pPr eaLnBrk="1" hangingPunct="1">
              <a:spcBef>
                <a:spcPct val="0"/>
              </a:spcBef>
            </a:pPr>
            <a:endParaRPr lang="en-US" smtClean="0"/>
          </a:p>
          <a:p>
            <a:pPr eaLnBrk="1" hangingPunct="1">
              <a:spcBef>
                <a:spcPct val="0"/>
              </a:spcBef>
            </a:pPr>
            <a:r>
              <a:rPr lang="en-US" smtClean="0"/>
              <a:t>Extension:  How would this change if the pool were rectangular instead of square?</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B07A6E6-80A2-43A5-9FC8-CC372A539BF8}" type="slidenum">
              <a:rPr lang="en-US" smtClean="0"/>
              <a:pPr fontAlgn="base">
                <a:spcBef>
                  <a:spcPct val="0"/>
                </a:spcBef>
                <a:spcAft>
                  <a:spcPct val="0"/>
                </a:spcAft>
                <a:defRPr/>
              </a:pPr>
              <a:t>31</a:t>
            </a:fld>
            <a:endParaRPr lang="en-US" smtClean="0"/>
          </a:p>
        </p:txBody>
      </p:sp>
      <p:sp>
        <p:nvSpPr>
          <p:cNvPr id="952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5236"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r>
              <a:rPr lang="en-US" smtClean="0"/>
              <a:t>The presenter should make a list on chart paper </a:t>
            </a:r>
            <a:r>
              <a:rPr lang="en-US" b="1" smtClean="0"/>
              <a:t>or</a:t>
            </a:r>
            <a:r>
              <a:rPr lang="en-US" smtClean="0"/>
              <a:t> have one member of each group (during the gallery walk) come up to the chart paper and list their expressions or equations with each succeeding group only adding different solutions.</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572B3C8-6994-4338-9149-04989056564A}" type="slidenum">
              <a:rPr lang="en-US" smtClean="0"/>
              <a:pPr fontAlgn="base">
                <a:spcBef>
                  <a:spcPct val="0"/>
                </a:spcBef>
                <a:spcAft>
                  <a:spcPct val="0"/>
                </a:spcAft>
                <a:defRPr/>
              </a:pPr>
              <a:t>32</a:t>
            </a:fld>
            <a:endParaRPr lang="en-US" smtClean="0"/>
          </a:p>
        </p:txBody>
      </p:sp>
      <p:sp>
        <p:nvSpPr>
          <p:cNvPr id="942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4212"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r>
              <a:rPr lang="en-US" smtClean="0"/>
              <a:t>Are there student solutions that were not generated by the participants?</a:t>
            </a:r>
            <a:br>
              <a:rPr lang="en-US" smtClean="0"/>
            </a:br>
            <a:r>
              <a:rPr lang="en-US" smtClean="0"/>
              <a:t/>
            </a:r>
            <a:br>
              <a:rPr lang="en-US" smtClean="0"/>
            </a:br>
            <a:r>
              <a:rPr lang="en-US" smtClean="0"/>
              <a:t>What is the mathematical thinking behind solution 5?</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B572448-F535-41F2-A1AF-2248E5E29F82}" type="slidenum">
              <a:rPr lang="en-US" smtClean="0"/>
              <a:pPr fontAlgn="base">
                <a:spcBef>
                  <a:spcPct val="0"/>
                </a:spcBef>
                <a:spcAft>
                  <a:spcPct val="0"/>
                </a:spcAft>
                <a:defRPr/>
              </a:pPr>
              <a:t>33</a:t>
            </a:fld>
            <a:endParaRPr lang="en-US" smtClean="0"/>
          </a:p>
        </p:txBody>
      </p:sp>
      <p:sp>
        <p:nvSpPr>
          <p:cNvPr id="972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728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u="sng" smtClean="0"/>
              <a:t>Mathematical Ideas:</a:t>
            </a:r>
          </a:p>
          <a:p>
            <a:pPr eaLnBrk="1" hangingPunct="1">
              <a:spcBef>
                <a:spcPct val="0"/>
              </a:spcBef>
            </a:pPr>
            <a:r>
              <a:rPr lang="en-US" smtClean="0"/>
              <a:t>Plotting points</a:t>
            </a:r>
          </a:p>
          <a:p>
            <a:pPr eaLnBrk="1" hangingPunct="1">
              <a:spcBef>
                <a:spcPct val="0"/>
              </a:spcBef>
            </a:pPr>
            <a:r>
              <a:rPr lang="en-US" smtClean="0"/>
              <a:t>Equivalence</a:t>
            </a:r>
          </a:p>
          <a:p>
            <a:pPr eaLnBrk="1" hangingPunct="1">
              <a:spcBef>
                <a:spcPct val="0"/>
              </a:spcBef>
            </a:pPr>
            <a:r>
              <a:rPr lang="en-US" smtClean="0"/>
              <a:t>Evaluating expressions</a:t>
            </a:r>
          </a:p>
          <a:p>
            <a:pPr eaLnBrk="1" hangingPunct="1">
              <a:spcBef>
                <a:spcPct val="0"/>
              </a:spcBef>
            </a:pPr>
            <a:r>
              <a:rPr lang="en-US" smtClean="0"/>
              <a:t>Tables</a:t>
            </a:r>
          </a:p>
          <a:p>
            <a:pPr eaLnBrk="1" hangingPunct="1">
              <a:spcBef>
                <a:spcPct val="0"/>
              </a:spcBef>
            </a:pPr>
            <a:r>
              <a:rPr lang="en-US" smtClean="0"/>
              <a:t>Slope &amp; y-intercepts</a:t>
            </a:r>
          </a:p>
          <a:p>
            <a:pPr eaLnBrk="1" hangingPunct="1">
              <a:spcBef>
                <a:spcPct val="0"/>
              </a:spcBef>
            </a:pPr>
            <a:r>
              <a:rPr lang="en-US" smtClean="0"/>
              <a:t>Multiple representations</a:t>
            </a:r>
          </a:p>
          <a:p>
            <a:pPr eaLnBrk="1" hangingPunct="1">
              <a:spcBef>
                <a:spcPct val="0"/>
              </a:spcBef>
            </a:pPr>
            <a:r>
              <a:rPr lang="en-US" smtClean="0"/>
              <a:t>Making connections between representations</a:t>
            </a:r>
          </a:p>
          <a:p>
            <a:pPr eaLnBrk="1" hangingPunct="1">
              <a:spcBef>
                <a:spcPct val="0"/>
              </a:spcBef>
            </a:pPr>
            <a:r>
              <a:rPr lang="en-US" smtClean="0"/>
              <a:t>Decomposition of area -- (s+1)^2-s^2</a:t>
            </a:r>
          </a:p>
          <a:p>
            <a:pPr eaLnBrk="1" hangingPunct="1">
              <a:spcBef>
                <a:spcPct val="0"/>
              </a:spcBef>
            </a:pPr>
            <a:endParaRPr lang="en-US" smtClean="0"/>
          </a:p>
          <a:p>
            <a:pPr eaLnBrk="1" hangingPunct="1">
              <a:spcBef>
                <a:spcPct val="0"/>
              </a:spcBef>
            </a:pPr>
            <a:r>
              <a:rPr lang="en-US" smtClean="0"/>
              <a:t>If someone mentions </a:t>
            </a:r>
            <a:r>
              <a:rPr lang="en-US" i="1" smtClean="0"/>
              <a:t>perimeter</a:t>
            </a:r>
            <a:r>
              <a:rPr lang="en-US" smtClean="0"/>
              <a:t>, probe deeply into their understanding of perimeter.  Because this activity asks you to put tiles </a:t>
            </a:r>
            <a:r>
              <a:rPr lang="en-US" i="1" smtClean="0"/>
              <a:t>around</a:t>
            </a:r>
            <a:r>
              <a:rPr lang="en-US" smtClean="0"/>
              <a:t> an area, this get confused with perimeter, when defined as distance around an object. </a:t>
            </a:r>
          </a:p>
          <a:p>
            <a:pPr eaLnBrk="1" hangingPunct="1">
              <a:spcBef>
                <a:spcPct val="0"/>
              </a:spcBef>
            </a:pPr>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357B3D2-22A2-49F5-9B01-B8E905457F63}" type="slidenum">
              <a:rPr lang="en-US" smtClean="0"/>
              <a:pPr fontAlgn="base">
                <a:spcBef>
                  <a:spcPct val="0"/>
                </a:spcBef>
                <a:spcAft>
                  <a:spcPct val="0"/>
                </a:spcAft>
                <a:defRPr/>
              </a:pPr>
              <a:t>34</a:t>
            </a:fld>
            <a:endParaRPr lang="en-US" smtClean="0"/>
          </a:p>
        </p:txBody>
      </p:sp>
      <p:sp>
        <p:nvSpPr>
          <p:cNvPr id="5124" name="Rectangle 2"/>
          <p:cNvSpPr>
            <a:spLocks noGrp="1" noRot="1" noChangeAspect="1" noChangeArrowheads="1" noTextEdit="1"/>
          </p:cNvSpPr>
          <p:nvPr>
            <p:ph type="sldImg"/>
          </p:nvPr>
        </p:nvSpPr>
        <p:spPr bwMode="auto">
          <a:noFill/>
          <a:ln>
            <a:solidFill>
              <a:srgbClr val="000000"/>
            </a:solidFill>
            <a:miter lim="800000"/>
            <a:headEnd/>
            <a:tailEnd/>
          </a:ln>
        </p:spPr>
      </p:sp>
      <p:graphicFrame>
        <p:nvGraphicFramePr>
          <p:cNvPr id="5122" name="Object 2"/>
          <p:cNvGraphicFramePr>
            <a:graphicFrameLocks noChangeAspect="1"/>
          </p:cNvGraphicFramePr>
          <p:nvPr>
            <p:ph type="body" idx="1"/>
          </p:nvPr>
        </p:nvGraphicFramePr>
        <p:xfrm>
          <a:off x="914400" y="4983163"/>
          <a:ext cx="5029200" cy="3322637"/>
        </p:xfrm>
        <a:graphic>
          <a:graphicData uri="http://schemas.openxmlformats.org/presentationml/2006/ole">
            <p:oleObj spid="_x0000_s105474" name="Document" r:id="rId4" imgW="5477400" imgH="3086280" progId="Word.Document.8">
              <p:embed/>
            </p:oleObj>
          </a:graphicData>
        </a:graphic>
      </p:graphicFrame>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0477087-1162-4B48-8A58-CF01F5E11767}" type="slidenum">
              <a:rPr lang="en-US" smtClean="0"/>
              <a:pPr fontAlgn="base">
                <a:spcBef>
                  <a:spcPct val="0"/>
                </a:spcBef>
                <a:spcAft>
                  <a:spcPct val="0"/>
                </a:spcAft>
                <a:defRPr/>
              </a:pPr>
              <a:t>38</a:t>
            </a:fld>
            <a:endParaRPr lang="en-US" smtClean="0"/>
          </a:p>
        </p:txBody>
      </p:sp>
      <p:sp>
        <p:nvSpPr>
          <p:cNvPr id="747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4756"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r>
              <a:rPr lang="en-US" smtClean="0"/>
              <a:t>Carnegie Learning task use A1 Teacher’s Implementation Guide.</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AB59BAC-61CE-4C26-96FF-0EF76EFF32D7}" type="slidenum">
              <a:rPr lang="en-US" smtClean="0"/>
              <a:pPr fontAlgn="base">
                <a:spcBef>
                  <a:spcPct val="0"/>
                </a:spcBef>
                <a:spcAft>
                  <a:spcPct val="0"/>
                </a:spcAft>
                <a:defRPr/>
              </a:pPr>
              <a:t>39</a:t>
            </a:fld>
            <a:endParaRPr lang="en-US" smtClean="0"/>
          </a:p>
        </p:txBody>
      </p:sp>
      <p:sp>
        <p:nvSpPr>
          <p:cNvPr id="757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5780"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82EC75B-467A-4858-8C1E-4503E29A7465}" type="slidenum">
              <a:rPr lang="en-US" smtClean="0"/>
              <a:pPr fontAlgn="base">
                <a:spcBef>
                  <a:spcPct val="0"/>
                </a:spcBef>
                <a:spcAft>
                  <a:spcPct val="0"/>
                </a:spcAft>
                <a:defRPr/>
              </a:pPr>
              <a:t>40</a:t>
            </a:fld>
            <a:endParaRPr lang="en-US" smtClean="0"/>
          </a:p>
        </p:txBody>
      </p:sp>
      <p:sp>
        <p:nvSpPr>
          <p:cNvPr id="778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7828"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746496B0-A90E-4906-A7AA-E1950ECCBC9A}" type="slidenum">
              <a:rPr lang="en-US" smtClean="0"/>
              <a:pPr/>
              <a:t>4</a:t>
            </a:fld>
            <a:endParaRPr lang="en-US" smtClean="0"/>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pPr eaLnBrk="1" hangingPunct="1"/>
            <a:r>
              <a:rPr lang="en-US" smtClean="0"/>
              <a:t>In the book, Adding It Up: Helping Children Learn Mathematics, five elements of mathematical proficiency are indicated. While traditional mathematics instruction focuses on procedural fluency, the other elements are equally important and supported by cognitive tutor curricula. </a:t>
            </a:r>
          </a:p>
          <a:p>
            <a:pPr eaLnBrk="1" hangingPunct="1"/>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7C8F5CC-FB60-4F59-B2A1-5E9D0C8BD883}" type="slidenum">
              <a:rPr lang="en-US" smtClean="0"/>
              <a:pPr fontAlgn="base">
                <a:spcBef>
                  <a:spcPct val="0"/>
                </a:spcBef>
                <a:spcAft>
                  <a:spcPct val="0"/>
                </a:spcAft>
                <a:defRPr/>
              </a:pPr>
              <a:t>41</a:t>
            </a:fld>
            <a:endParaRPr lang="en-US" smtClean="0"/>
          </a:p>
        </p:txBody>
      </p:sp>
      <p:sp>
        <p:nvSpPr>
          <p:cNvPr id="788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8852"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720C1FB-57BE-4584-B76A-3870A3CC7579}" type="slidenum">
              <a:rPr lang="en-US" smtClean="0"/>
              <a:pPr fontAlgn="base">
                <a:spcBef>
                  <a:spcPct val="0"/>
                </a:spcBef>
                <a:spcAft>
                  <a:spcPct val="0"/>
                </a:spcAft>
                <a:defRPr/>
              </a:pPr>
              <a:t>42</a:t>
            </a:fld>
            <a:endParaRPr lang="en-US" smtClean="0"/>
          </a:p>
        </p:txBody>
      </p:sp>
      <p:sp>
        <p:nvSpPr>
          <p:cNvPr id="7987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987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u="sng" smtClean="0"/>
              <a:t>Mathematical Ideas:</a:t>
            </a:r>
          </a:p>
          <a:p>
            <a:pPr eaLnBrk="1" hangingPunct="1">
              <a:spcBef>
                <a:spcPct val="0"/>
              </a:spcBef>
            </a:pPr>
            <a:r>
              <a:rPr lang="en-US" smtClean="0"/>
              <a:t>Plotting points</a:t>
            </a:r>
          </a:p>
          <a:p>
            <a:pPr eaLnBrk="1" hangingPunct="1">
              <a:spcBef>
                <a:spcPct val="0"/>
              </a:spcBef>
            </a:pPr>
            <a:r>
              <a:rPr lang="en-US" smtClean="0"/>
              <a:t>Equivalence</a:t>
            </a:r>
          </a:p>
          <a:p>
            <a:pPr eaLnBrk="1" hangingPunct="1">
              <a:spcBef>
                <a:spcPct val="0"/>
              </a:spcBef>
            </a:pPr>
            <a:r>
              <a:rPr lang="en-US" smtClean="0"/>
              <a:t>Evaluating expressions</a:t>
            </a:r>
          </a:p>
          <a:p>
            <a:pPr eaLnBrk="1" hangingPunct="1">
              <a:spcBef>
                <a:spcPct val="0"/>
              </a:spcBef>
            </a:pPr>
            <a:r>
              <a:rPr lang="en-US" smtClean="0"/>
              <a:t>Tables</a:t>
            </a:r>
          </a:p>
          <a:p>
            <a:pPr eaLnBrk="1" hangingPunct="1">
              <a:spcBef>
                <a:spcPct val="0"/>
              </a:spcBef>
            </a:pPr>
            <a:r>
              <a:rPr lang="en-US" smtClean="0"/>
              <a:t>Slope &amp; y-intercepts</a:t>
            </a:r>
          </a:p>
          <a:p>
            <a:pPr eaLnBrk="1" hangingPunct="1">
              <a:spcBef>
                <a:spcPct val="0"/>
              </a:spcBef>
            </a:pPr>
            <a:r>
              <a:rPr lang="en-US" smtClean="0"/>
              <a:t>Multiple representations</a:t>
            </a:r>
          </a:p>
          <a:p>
            <a:pPr eaLnBrk="1" hangingPunct="1">
              <a:spcBef>
                <a:spcPct val="0"/>
              </a:spcBef>
            </a:pPr>
            <a:r>
              <a:rPr lang="en-US" smtClean="0"/>
              <a:t>Making connections between representations</a:t>
            </a:r>
          </a:p>
          <a:p>
            <a:pPr eaLnBrk="1" hangingPunct="1">
              <a:spcBef>
                <a:spcPct val="0"/>
              </a:spcBef>
            </a:pPr>
            <a:r>
              <a:rPr lang="en-US" smtClean="0"/>
              <a:t>Decomposition of area -- (s+1)^2-s^2</a:t>
            </a:r>
          </a:p>
          <a:p>
            <a:pPr eaLnBrk="1" hangingPunct="1">
              <a:spcBef>
                <a:spcPct val="0"/>
              </a:spcBef>
            </a:pPr>
            <a:endParaRPr lang="en-US" smtClean="0"/>
          </a:p>
          <a:p>
            <a:pPr eaLnBrk="1" hangingPunct="1">
              <a:spcBef>
                <a:spcPct val="0"/>
              </a:spcBef>
            </a:pPr>
            <a:r>
              <a:rPr lang="en-US" smtClean="0"/>
              <a:t>If someone mentions </a:t>
            </a:r>
            <a:r>
              <a:rPr lang="en-US" i="1" smtClean="0"/>
              <a:t>perimeter</a:t>
            </a:r>
            <a:r>
              <a:rPr lang="en-US" smtClean="0"/>
              <a:t>, probe deeply into their understanding of perimeter.  Because this activity asks you to put tiles </a:t>
            </a:r>
            <a:r>
              <a:rPr lang="en-US" i="1" smtClean="0"/>
              <a:t>around</a:t>
            </a:r>
            <a:r>
              <a:rPr lang="en-US" smtClean="0"/>
              <a:t> an area, this get confused with perimeter, when defined as distance around an object. </a:t>
            </a:r>
          </a:p>
          <a:p>
            <a:pPr eaLnBrk="1" hangingPunct="1">
              <a:spcBef>
                <a:spcPct val="0"/>
              </a:spcBef>
            </a:pPr>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p:spPr>
        <p:txBody>
          <a:bodyPr/>
          <a:lstStyle/>
          <a:p>
            <a:pPr eaLnBrk="1" hangingPunct="1"/>
            <a:r>
              <a:rPr lang="en-US" smtClean="0"/>
              <a:t>Many teachers will admit the mathematics made sense when they started teaching it.  We are asking for teachers to provide their students with similar experiences.  Yes, it takes time to have students discuss solutions and give presentations but it is extremely valuable toward their understanding.</a:t>
            </a:r>
          </a:p>
          <a:p>
            <a:pPr eaLnBrk="1" hangingPunct="1"/>
            <a:endParaRPr lang="en-US" smtClean="0"/>
          </a:p>
          <a:p>
            <a:pPr eaLnBrk="1" hangingPunct="1"/>
            <a:r>
              <a:rPr lang="en-US" smtClean="0"/>
              <a:t>Have take a minute to answer this question in their head, then have them share at their tables.  Ask for a few volunteers to share their responses.  Pull them to explain what made math make sense, what or how they were experiencing the math for it to make sense.  Share with them the number 1 answer is “When I started teaching it!”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3BA3B5-E617-49FA-B811-C969D54A0EDA}" type="slidenum">
              <a:rPr lang="en-US" smtClean="0"/>
              <a:pPr>
                <a:defRPr/>
              </a:pPr>
              <a:t>12</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F387D476-7A69-4F2D-A00B-0FFB6036AB25}" type="slidenum">
              <a:rPr lang="en-US"/>
              <a:pPr>
                <a:defRPr/>
              </a:pPr>
              <a:t>14</a:t>
            </a:fld>
            <a:endParaRPr lang="en-US"/>
          </a:p>
        </p:txBody>
      </p:sp>
      <p:sp>
        <p:nvSpPr>
          <p:cNvPr id="829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2948"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r>
              <a:rPr lang="en-US" smtClean="0"/>
              <a:t>Sample A= Practitioner</a:t>
            </a:r>
          </a:p>
          <a:p>
            <a:r>
              <a:rPr lang="en-US" smtClean="0"/>
              <a:t>Sample B= Apprentice</a:t>
            </a:r>
          </a:p>
          <a:p>
            <a:r>
              <a:rPr lang="en-US" smtClean="0"/>
              <a:t>Sample C= Expert</a:t>
            </a:r>
          </a:p>
          <a:p>
            <a:r>
              <a:rPr lang="en-US" smtClean="0"/>
              <a:t>Sample D= Novice</a:t>
            </a:r>
          </a:p>
          <a:p>
            <a:r>
              <a:rPr lang="en-US" smtClean="0"/>
              <a:t> </a:t>
            </a:r>
          </a:p>
          <a:p>
            <a:r>
              <a:rPr lang="en-US" smtClean="0"/>
              <a:t>If you were to ask the participants to rank them from 1-4, with 1 being the highest/strongest, and 4 being the lowest/weakest then it would be:</a:t>
            </a:r>
          </a:p>
          <a:p>
            <a:r>
              <a:rPr lang="en-US" smtClean="0"/>
              <a:t>Sample C</a:t>
            </a:r>
          </a:p>
          <a:p>
            <a:r>
              <a:rPr lang="en-US" smtClean="0"/>
              <a:t>Sample A</a:t>
            </a:r>
          </a:p>
          <a:p>
            <a:r>
              <a:rPr lang="en-US" smtClean="0"/>
              <a:t>Sample B</a:t>
            </a:r>
          </a:p>
          <a:p>
            <a:r>
              <a:rPr lang="en-US" smtClean="0"/>
              <a:t>Sample D</a:t>
            </a:r>
          </a:p>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A9AE06B2-173F-4ED7-A021-98A3A8FB27D3}" type="slidenum">
              <a:rPr lang="en-US"/>
              <a:pPr>
                <a:defRPr/>
              </a:pPr>
              <a:t>15</a:t>
            </a:fld>
            <a:endParaRPr lang="en-US"/>
          </a:p>
        </p:txBody>
      </p:sp>
      <p:sp>
        <p:nvSpPr>
          <p:cNvPr id="839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3972"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r>
              <a:rPr lang="en-US" smtClean="0"/>
              <a:t>Take 10 minutes to look thru your packet on your own &amp; write down some of your own ideas. Then I’ll indicate when I’d like you to share with your table, compare ideas. [15 min]</a:t>
            </a:r>
          </a:p>
          <a:p>
            <a:r>
              <a:rPr lang="en-US" smtClean="0"/>
              <a:t>Have overhead where they can indicate their selections for best/least (maybe use colored dots?) </a:t>
            </a:r>
          </a:p>
          <a:p>
            <a:r>
              <a:rPr lang="en-US" smtClean="0"/>
              <a:t>Whole group: Have them defend their choices - especially the discrepancies.</a:t>
            </a:r>
          </a:p>
          <a:p>
            <a:r>
              <a:rPr lang="en-US" smtClean="0"/>
              <a:t>Ask ‘What does the student understand? What is your evidence?’ (chart responses) - see outline for ideas to elicit during the discussion</a:t>
            </a:r>
          </a:p>
          <a:p>
            <a:endParaRPr lang="en-US" smtClean="0"/>
          </a:p>
          <a:p>
            <a:r>
              <a:rPr lang="en-US" smtClean="0"/>
              <a:t>Summarize – what are the characteristics of a response that indicates understanding? Or lack of understanding?</a:t>
            </a:r>
          </a:p>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A9AE06B2-173F-4ED7-A021-98A3A8FB27D3}" type="slidenum">
              <a:rPr lang="en-US"/>
              <a:pPr>
                <a:defRPr/>
              </a:pPr>
              <a:t>16</a:t>
            </a:fld>
            <a:endParaRPr lang="en-US"/>
          </a:p>
        </p:txBody>
      </p:sp>
      <p:sp>
        <p:nvSpPr>
          <p:cNvPr id="839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3972"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r>
              <a:rPr lang="en-US" smtClean="0"/>
              <a:t>Take 10 minutes to look thru your packet on your own &amp; write down some of your own ideas. Then I’ll indicate when I’d like you to share with your table, compare ideas. [15 min]</a:t>
            </a:r>
          </a:p>
          <a:p>
            <a:r>
              <a:rPr lang="en-US" smtClean="0"/>
              <a:t>Have overhead where they can indicate their selections for best/least (maybe use colored dots?) </a:t>
            </a:r>
          </a:p>
          <a:p>
            <a:r>
              <a:rPr lang="en-US" smtClean="0"/>
              <a:t>Whole group: Have them defend their choices - especially the discrepancies.</a:t>
            </a:r>
          </a:p>
          <a:p>
            <a:r>
              <a:rPr lang="en-US" smtClean="0"/>
              <a:t>Ask ‘What does the student understand? What is your evidence?’ (chart responses) - see outline for ideas to elicit during the discussion</a:t>
            </a:r>
          </a:p>
          <a:p>
            <a:endParaRPr lang="en-US" smtClean="0"/>
          </a:p>
          <a:p>
            <a:r>
              <a:rPr lang="en-US" smtClean="0"/>
              <a:t>Summarize – what are the characteristics of a response that indicates understanding? Or lack of understanding?</a:t>
            </a:r>
          </a:p>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A9AE06B2-173F-4ED7-A021-98A3A8FB27D3}" type="slidenum">
              <a:rPr lang="en-US"/>
              <a:pPr>
                <a:defRPr/>
              </a:pPr>
              <a:t>17</a:t>
            </a:fld>
            <a:endParaRPr lang="en-US"/>
          </a:p>
        </p:txBody>
      </p:sp>
      <p:sp>
        <p:nvSpPr>
          <p:cNvPr id="839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3972"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r>
              <a:rPr lang="en-US" smtClean="0"/>
              <a:t>Take 10 minutes to look thru your packet on your own &amp; write down some of your own ideas. Then I’ll indicate when I’d like you to share with your table, compare ideas. [15 min]</a:t>
            </a:r>
          </a:p>
          <a:p>
            <a:r>
              <a:rPr lang="en-US" smtClean="0"/>
              <a:t>Have overhead where they can indicate their selections for best/least (maybe use colored dots?) </a:t>
            </a:r>
          </a:p>
          <a:p>
            <a:r>
              <a:rPr lang="en-US" smtClean="0"/>
              <a:t>Whole group: Have them defend their choices - especially the discrepancies.</a:t>
            </a:r>
          </a:p>
          <a:p>
            <a:r>
              <a:rPr lang="en-US" smtClean="0"/>
              <a:t>Ask ‘What does the student understand? What is your evidence?’ (chart responses) - see outline for ideas to elicit during the discussion</a:t>
            </a:r>
          </a:p>
          <a:p>
            <a:endParaRPr lang="en-US" smtClean="0"/>
          </a:p>
          <a:p>
            <a:r>
              <a:rPr lang="en-US" smtClean="0"/>
              <a:t>Summarize – what are the characteristics of a response that indicates understanding? Or lack of understanding?</a:t>
            </a:r>
          </a:p>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F107B4E2-604D-49F2-BE15-09FA53F44878}" type="datetimeFigureOut">
              <a:rPr lang="en-US"/>
              <a:pPr>
                <a:defRPr/>
              </a:pPr>
              <a:t>11/5/2009</a:t>
            </a:fld>
            <a:endParaRPr lang="en-US"/>
          </a:p>
        </p:txBody>
      </p:sp>
      <p:sp>
        <p:nvSpPr>
          <p:cNvPr id="5" name="Footer Placeholder 4"/>
          <p:cNvSpPr>
            <a:spLocks noGrp="1"/>
          </p:cNvSpPr>
          <p:nvPr>
            <p:ph type="ftr" sz="quarter" idx="11"/>
          </p:nvPr>
        </p:nvSpPr>
        <p:spPr>
          <a:xfrm>
            <a:off x="5791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72326413-4D9A-40EB-9D9E-672356C727E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9"/>
          <p:cNvPicPr>
            <a:picLocks noChangeAspect="1"/>
          </p:cNvPicPr>
          <p:nvPr userDrawn="1"/>
        </p:nvPicPr>
        <p:blipFill>
          <a:blip r:embed="rId2"/>
          <a:srcRect/>
          <a:stretch>
            <a:fillRect/>
          </a:stretch>
        </p:blipFill>
        <p:spPr bwMode="auto">
          <a:xfrm>
            <a:off x="152400" y="228600"/>
            <a:ext cx="8991600" cy="1189038"/>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AC21EBE3-DDCB-4C7F-9A2C-3E58D4768C31}" type="datetimeFigureOut">
              <a:rPr lang="en-US"/>
              <a:pPr>
                <a:defRPr/>
              </a:pPr>
              <a:t>11/5/2009</a:t>
            </a:fld>
            <a:endParaRPr lang="en-US"/>
          </a:p>
        </p:txBody>
      </p:sp>
      <p:sp>
        <p:nvSpPr>
          <p:cNvPr id="7" name="Footer Placeholder 5"/>
          <p:cNvSpPr>
            <a:spLocks noGrp="1"/>
          </p:cNvSpPr>
          <p:nvPr>
            <p:ph type="ftr" sz="quarter" idx="11"/>
          </p:nvPr>
        </p:nvSpPr>
        <p:spPr>
          <a:xfrm>
            <a:off x="5791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8"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8839F83D-825B-4B5E-8255-11C71A9321D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pic>
        <p:nvPicPr>
          <p:cNvPr id="5" name="Picture 9"/>
          <p:cNvPicPr>
            <a:picLocks noChangeAspect="1"/>
          </p:cNvPicPr>
          <p:nvPr userDrawn="1"/>
        </p:nvPicPr>
        <p:blipFill>
          <a:blip r:embed="rId2"/>
          <a:srcRect/>
          <a:stretch>
            <a:fillRect/>
          </a:stretch>
        </p:blipFill>
        <p:spPr bwMode="auto">
          <a:xfrm>
            <a:off x="152400" y="228600"/>
            <a:ext cx="8991600" cy="1189038"/>
          </a:xfrm>
          <a:prstGeom prst="rect">
            <a:avLst/>
          </a:prstGeom>
          <a:noFill/>
          <a:ln w="9525">
            <a:noFill/>
            <a:miter lim="800000"/>
            <a:headEnd/>
            <a:tailEnd/>
          </a:ln>
        </p:spPr>
      </p:pic>
      <p:sp>
        <p:nvSpPr>
          <p:cNvPr id="2" name="Title 1"/>
          <p:cNvSpPr>
            <a:spLocks noGrp="1"/>
          </p:cNvSpPr>
          <p:nvPr>
            <p:ph type="title"/>
          </p:nvPr>
        </p:nvSpPr>
        <p:spPr/>
        <p:txBody>
          <a:bodyPr/>
          <a:lstStyle>
            <a:lvl1pPr>
              <a:defRPr>
                <a:solidFill>
                  <a:srgbClr val="F2D3CD"/>
                </a:solidFill>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B0F46D12-7EAE-4581-9BE8-85E3A7048F0A}" type="datetimeFigureOut">
              <a:rPr lang="en-US"/>
              <a:pPr>
                <a:defRPr/>
              </a:pPr>
              <a:t>11/5/2009</a:t>
            </a:fld>
            <a:endParaRPr lang="en-US"/>
          </a:p>
        </p:txBody>
      </p:sp>
      <p:sp>
        <p:nvSpPr>
          <p:cNvPr id="7" name="Footer Placeholder 5"/>
          <p:cNvSpPr>
            <a:spLocks noGrp="1"/>
          </p:cNvSpPr>
          <p:nvPr>
            <p:ph type="ftr" sz="quarter" idx="11"/>
          </p:nvPr>
        </p:nvSpPr>
        <p:spPr>
          <a:xfrm>
            <a:off x="5791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8"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B3DB9FF8-67E1-4F40-A364-FB72EA2A9A34}"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9"/>
          <p:cNvPicPr>
            <a:picLocks noChangeAspect="1"/>
          </p:cNvPicPr>
          <p:nvPr userDrawn="1"/>
        </p:nvPicPr>
        <p:blipFill>
          <a:blip r:embed="rId2"/>
          <a:srcRect/>
          <a:stretch>
            <a:fillRect/>
          </a:stretch>
        </p:blipFill>
        <p:spPr bwMode="auto">
          <a:xfrm>
            <a:off x="152400" y="228600"/>
            <a:ext cx="8991600" cy="1189038"/>
          </a:xfrm>
          <a:prstGeom prst="rect">
            <a:avLst/>
          </a:prstGeom>
          <a:noFill/>
          <a:ln w="9525">
            <a:noFill/>
            <a:miter lim="800000"/>
            <a:headEnd/>
            <a:tailEnd/>
          </a:ln>
        </p:spPr>
      </p:pic>
      <p:sp>
        <p:nvSpPr>
          <p:cNvPr id="2" name="Title 1"/>
          <p:cNvSpPr>
            <a:spLocks noGrp="1"/>
          </p:cNvSpPr>
          <p:nvPr>
            <p:ph type="title"/>
          </p:nvPr>
        </p:nvSpPr>
        <p:spPr/>
        <p:txBody>
          <a:bodyPr/>
          <a:lstStyle>
            <a:lvl1pPr>
              <a:defRPr>
                <a:solidFill>
                  <a:srgbClr val="C6D9F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6"/>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C1802045-4BB3-43A7-9A56-016F111EE867}" type="datetimeFigureOut">
              <a:rPr lang="en-US"/>
              <a:pPr>
                <a:defRPr/>
              </a:pPr>
              <a:t>11/5/2009</a:t>
            </a:fld>
            <a:endParaRPr lang="en-US"/>
          </a:p>
        </p:txBody>
      </p:sp>
      <p:sp>
        <p:nvSpPr>
          <p:cNvPr id="9" name="Footer Placeholder 7"/>
          <p:cNvSpPr>
            <a:spLocks noGrp="1"/>
          </p:cNvSpPr>
          <p:nvPr>
            <p:ph type="ftr" sz="quarter" idx="11"/>
          </p:nvPr>
        </p:nvSpPr>
        <p:spPr>
          <a:xfrm>
            <a:off x="5791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10" name="Slide Number Placeholder 8"/>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4EF75B98-BCE9-4C4C-A4AA-5744B6ECAF89}"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9"/>
          <p:cNvPicPr>
            <a:picLocks noChangeAspect="1"/>
          </p:cNvPicPr>
          <p:nvPr userDrawn="1"/>
        </p:nvPicPr>
        <p:blipFill>
          <a:blip r:embed="rId2"/>
          <a:srcRect/>
          <a:stretch>
            <a:fillRect/>
          </a:stretch>
        </p:blipFill>
        <p:spPr bwMode="auto">
          <a:xfrm>
            <a:off x="152400" y="228600"/>
            <a:ext cx="8991600" cy="1189038"/>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4" name="Date Placeholder 2"/>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5BFD3DBE-6CF3-46F3-A39F-FA2A96615FA0}" type="datetimeFigureOut">
              <a:rPr lang="en-US"/>
              <a:pPr>
                <a:defRPr/>
              </a:pPr>
              <a:t>11/5/2009</a:t>
            </a:fld>
            <a:endParaRPr lang="en-US"/>
          </a:p>
        </p:txBody>
      </p:sp>
      <p:sp>
        <p:nvSpPr>
          <p:cNvPr id="5" name="Footer Placeholder 3"/>
          <p:cNvSpPr>
            <a:spLocks noGrp="1"/>
          </p:cNvSpPr>
          <p:nvPr>
            <p:ph type="ftr" sz="quarter" idx="11"/>
          </p:nvPr>
        </p:nvSpPr>
        <p:spPr>
          <a:xfrm>
            <a:off x="5791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Slide Number Placeholder 4"/>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A3F31714-4ECD-434A-9DBB-FCDB6DBB76B4}"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933D0C01-7711-4581-AC0B-E708CC7F77CE}" type="datetimeFigureOut">
              <a:rPr lang="en-US"/>
              <a:pPr>
                <a:defRPr/>
              </a:pPr>
              <a:t>11/5/2009</a:t>
            </a:fld>
            <a:endParaRPr lang="en-US"/>
          </a:p>
        </p:txBody>
      </p:sp>
      <p:sp>
        <p:nvSpPr>
          <p:cNvPr id="3" name="Footer Placeholder 2"/>
          <p:cNvSpPr>
            <a:spLocks noGrp="1"/>
          </p:cNvSpPr>
          <p:nvPr>
            <p:ph type="ftr" sz="quarter" idx="11"/>
          </p:nvPr>
        </p:nvSpPr>
        <p:spPr>
          <a:xfrm>
            <a:off x="5791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1F4DF72C-DFCD-4BD5-9EBF-2D713C08EA5A}"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A32496C5-6651-4374-810E-1ABC8C0A4459}" type="datetimeFigureOut">
              <a:rPr lang="en-US"/>
              <a:pPr>
                <a:defRPr/>
              </a:pPr>
              <a:t>11/5/2009</a:t>
            </a:fld>
            <a:endParaRPr lang="en-US"/>
          </a:p>
        </p:txBody>
      </p:sp>
      <p:sp>
        <p:nvSpPr>
          <p:cNvPr id="6" name="Footer Placeholder 5"/>
          <p:cNvSpPr>
            <a:spLocks noGrp="1"/>
          </p:cNvSpPr>
          <p:nvPr>
            <p:ph type="ftr" sz="quarter" idx="11"/>
          </p:nvPr>
        </p:nvSpPr>
        <p:spPr>
          <a:xfrm>
            <a:off x="5791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0D0EC2B3-8248-4AF3-B887-22809BA32A0E}"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6D393D39-EF63-4BFD-A554-97E492BAEB17}" type="datetimeFigureOut">
              <a:rPr lang="en-US"/>
              <a:pPr>
                <a:defRPr/>
              </a:pPr>
              <a:t>11/5/2009</a:t>
            </a:fld>
            <a:endParaRPr lang="en-US"/>
          </a:p>
        </p:txBody>
      </p:sp>
      <p:sp>
        <p:nvSpPr>
          <p:cNvPr id="6" name="Footer Placeholder 5"/>
          <p:cNvSpPr>
            <a:spLocks noGrp="1"/>
          </p:cNvSpPr>
          <p:nvPr>
            <p:ph type="ftr" sz="quarter" idx="11"/>
          </p:nvPr>
        </p:nvSpPr>
        <p:spPr>
          <a:xfrm>
            <a:off x="5791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16651A2A-5F37-4C6C-B7D8-78B521D0AF1A}"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445CE13F-A5C7-42A8-B394-53D4B6ED7763}" type="datetimeFigureOut">
              <a:rPr lang="en-US"/>
              <a:pPr>
                <a:defRPr/>
              </a:pPr>
              <a:t>11/5/2009</a:t>
            </a:fld>
            <a:endParaRPr lang="en-US"/>
          </a:p>
        </p:txBody>
      </p:sp>
      <p:sp>
        <p:nvSpPr>
          <p:cNvPr id="5" name="Footer Placeholder 4"/>
          <p:cNvSpPr>
            <a:spLocks noGrp="1"/>
          </p:cNvSpPr>
          <p:nvPr>
            <p:ph type="ftr" sz="quarter" idx="11"/>
          </p:nvPr>
        </p:nvSpPr>
        <p:spPr>
          <a:xfrm>
            <a:off x="5791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55E063B4-42AE-4D52-A19E-C98F0E32491C}"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C51FBF44-820A-423E-9425-194F4A78B649}" type="datetimeFigureOut">
              <a:rPr lang="en-US"/>
              <a:pPr>
                <a:defRPr/>
              </a:pPr>
              <a:t>11/5/2009</a:t>
            </a:fld>
            <a:endParaRPr lang="en-US"/>
          </a:p>
        </p:txBody>
      </p:sp>
      <p:sp>
        <p:nvSpPr>
          <p:cNvPr id="5" name="Footer Placeholder 4"/>
          <p:cNvSpPr>
            <a:spLocks noGrp="1"/>
          </p:cNvSpPr>
          <p:nvPr>
            <p:ph type="ftr" sz="quarter" idx="11"/>
          </p:nvPr>
        </p:nvSpPr>
        <p:spPr>
          <a:xfrm>
            <a:off x="5791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F74E074A-45C4-4B48-B95A-5BC3C3AF7488}"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5" name="Text Box 6"/>
          <p:cNvSpPr txBox="1">
            <a:spLocks noChangeArrowheads="1"/>
          </p:cNvSpPr>
          <p:nvPr userDrawn="1"/>
        </p:nvSpPr>
        <p:spPr bwMode="auto">
          <a:xfrm>
            <a:off x="6781800" y="6096000"/>
            <a:ext cx="2590800" cy="931863"/>
          </a:xfrm>
          <a:prstGeom prst="rect">
            <a:avLst/>
          </a:prstGeom>
          <a:noFill/>
          <a:ln w="9525">
            <a:noFill/>
            <a:miter lim="800000"/>
            <a:headEnd/>
            <a:tailEnd/>
          </a:ln>
          <a:effectLst/>
        </p:spPr>
        <p:txBody>
          <a:bodyPr>
            <a:spAutoFit/>
          </a:bodyPr>
          <a:lstStyle/>
          <a:p>
            <a:pPr>
              <a:buClr>
                <a:srgbClr val="478BB9"/>
              </a:buClr>
              <a:buSzPct val="120000"/>
              <a:buFont typeface="Wingdings" pitchFamily="2" charset="2"/>
              <a:buNone/>
              <a:defRPr/>
            </a:pPr>
            <a:r>
              <a:rPr lang="en-US" sz="1600" dirty="0">
                <a:solidFill>
                  <a:srgbClr val="6A8DB6"/>
                </a:solidFill>
              </a:rPr>
              <a:t>Learning by Doing®</a:t>
            </a:r>
          </a:p>
          <a:p>
            <a:pPr>
              <a:spcBef>
                <a:spcPct val="50000"/>
              </a:spcBef>
              <a:defRPr/>
            </a:pPr>
            <a:endParaRPr lang="en-US" sz="1600" dirty="0"/>
          </a:p>
          <a:p>
            <a:pPr>
              <a:spcBef>
                <a:spcPct val="50000"/>
              </a:spcBef>
              <a:defRPr/>
            </a:pPr>
            <a:endParaRPr lang="en-US" sz="1000" dirty="0"/>
          </a:p>
        </p:txBody>
      </p:sp>
      <p:sp>
        <p:nvSpPr>
          <p:cNvPr id="2" name="Title 1"/>
          <p:cNvSpPr>
            <a:spLocks noGrp="1"/>
          </p:cNvSpPr>
          <p:nvPr>
            <p:ph type="title"/>
          </p:nvPr>
        </p:nvSpPr>
        <p:spPr>
          <a:xfrm>
            <a:off x="457200" y="3635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752600"/>
            <a:ext cx="4038600"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4038600"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9"/>
          <p:cNvPicPr>
            <a:picLocks noChangeAspect="1"/>
          </p:cNvPicPr>
          <p:nvPr userDrawn="1"/>
        </p:nvPicPr>
        <p:blipFill>
          <a:blip r:embed="rId2"/>
          <a:srcRect/>
          <a:stretch>
            <a:fillRect/>
          </a:stretch>
        </p:blipFill>
        <p:spPr bwMode="auto">
          <a:xfrm>
            <a:off x="152400" y="228600"/>
            <a:ext cx="8991600" cy="1189038"/>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DF161561-60A6-462E-A001-BC54C9E261C4}" type="datetimeFigureOut">
              <a:rPr lang="en-US"/>
              <a:pPr>
                <a:defRPr/>
              </a:pPr>
              <a:t>11/5/2009</a:t>
            </a:fld>
            <a:endParaRPr lang="en-US"/>
          </a:p>
        </p:txBody>
      </p:sp>
      <p:sp>
        <p:nvSpPr>
          <p:cNvPr id="6" name="Footer Placeholder 4"/>
          <p:cNvSpPr>
            <a:spLocks noGrp="1"/>
          </p:cNvSpPr>
          <p:nvPr>
            <p:ph type="ftr" sz="quarter" idx="11"/>
          </p:nvPr>
        </p:nvSpPr>
        <p:spPr>
          <a:xfrm>
            <a:off x="5791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559CFFF4-A94F-491E-BD0C-254B80569703}"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4_Title and Content">
    <p:spTree>
      <p:nvGrpSpPr>
        <p:cNvPr id="1" name=""/>
        <p:cNvGrpSpPr/>
        <p:nvPr/>
      </p:nvGrpSpPr>
      <p:grpSpPr>
        <a:xfrm>
          <a:off x="0" y="0"/>
          <a:ext cx="0" cy="0"/>
          <a:chOff x="0" y="0"/>
          <a:chExt cx="0" cy="0"/>
        </a:xfrm>
      </p:grpSpPr>
      <p:pic>
        <p:nvPicPr>
          <p:cNvPr id="4" name="Picture 9"/>
          <p:cNvPicPr>
            <a:picLocks noChangeAspect="1"/>
          </p:cNvPicPr>
          <p:nvPr userDrawn="1"/>
        </p:nvPicPr>
        <p:blipFill>
          <a:blip r:embed="rId2"/>
          <a:srcRect/>
          <a:stretch>
            <a:fillRect/>
          </a:stretch>
        </p:blipFill>
        <p:spPr bwMode="auto">
          <a:xfrm>
            <a:off x="152400" y="228600"/>
            <a:ext cx="8988425" cy="119380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CB1341DF-5F4E-4B91-B54E-5F7256545269}" type="datetimeFigureOut">
              <a:rPr lang="en-US"/>
              <a:pPr>
                <a:defRPr/>
              </a:pPr>
              <a:t>11/5/2009</a:t>
            </a:fld>
            <a:endParaRPr lang="en-US"/>
          </a:p>
        </p:txBody>
      </p:sp>
      <p:sp>
        <p:nvSpPr>
          <p:cNvPr id="6" name="Footer Placeholder 4"/>
          <p:cNvSpPr>
            <a:spLocks noGrp="1"/>
          </p:cNvSpPr>
          <p:nvPr>
            <p:ph type="ftr" sz="quarter" idx="11"/>
          </p:nvPr>
        </p:nvSpPr>
        <p:spPr>
          <a:xfrm>
            <a:off x="5791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BB9DBE2A-4F42-4B97-8875-221E2A36CCD4}"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pic>
        <p:nvPicPr>
          <p:cNvPr id="4" name="Picture 9"/>
          <p:cNvPicPr>
            <a:picLocks noChangeAspect="1"/>
          </p:cNvPicPr>
          <p:nvPr userDrawn="1"/>
        </p:nvPicPr>
        <p:blipFill>
          <a:blip r:embed="rId2"/>
          <a:srcRect/>
          <a:stretch>
            <a:fillRect/>
          </a:stretch>
        </p:blipFill>
        <p:spPr bwMode="auto">
          <a:xfrm>
            <a:off x="155575" y="239713"/>
            <a:ext cx="8988425" cy="119380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417638"/>
            <a:ext cx="8229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F46082CF-F145-4B09-9A95-BC46DD7CF285}" type="datetimeFigureOut">
              <a:rPr lang="en-US"/>
              <a:pPr>
                <a:defRPr/>
              </a:pPr>
              <a:t>11/5/2009</a:t>
            </a:fld>
            <a:endParaRPr lang="en-US"/>
          </a:p>
        </p:txBody>
      </p:sp>
      <p:sp>
        <p:nvSpPr>
          <p:cNvPr id="6" name="Footer Placeholder 4"/>
          <p:cNvSpPr>
            <a:spLocks noGrp="1"/>
          </p:cNvSpPr>
          <p:nvPr>
            <p:ph type="ftr" sz="quarter" idx="11"/>
          </p:nvPr>
        </p:nvSpPr>
        <p:spPr>
          <a:xfrm>
            <a:off x="5791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A52A92B6-4B55-4EC2-8347-8F35B1F20344}"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4" name="Picture 9"/>
          <p:cNvPicPr>
            <a:picLocks noChangeAspect="1"/>
          </p:cNvPicPr>
          <p:nvPr userDrawn="1"/>
        </p:nvPicPr>
        <p:blipFill>
          <a:blip r:embed="rId2"/>
          <a:srcRect/>
          <a:stretch>
            <a:fillRect/>
          </a:stretch>
        </p:blipFill>
        <p:spPr bwMode="auto">
          <a:xfrm>
            <a:off x="152400" y="228600"/>
            <a:ext cx="8991600" cy="1189038"/>
          </a:xfrm>
          <a:prstGeom prst="rect">
            <a:avLst/>
          </a:prstGeom>
          <a:noFill/>
          <a:ln w="9525">
            <a:noFill/>
            <a:miter lim="800000"/>
            <a:headEnd/>
            <a:tailEnd/>
          </a:ln>
        </p:spPr>
      </p:pic>
      <p:sp>
        <p:nvSpPr>
          <p:cNvPr id="2" name="Title 1"/>
          <p:cNvSpPr>
            <a:spLocks noGrp="1"/>
          </p:cNvSpPr>
          <p:nvPr>
            <p:ph type="title"/>
          </p:nvPr>
        </p:nvSpPr>
        <p:spPr/>
        <p:txBody>
          <a:bodyPr/>
          <a:lstStyle>
            <a:lvl1pPr>
              <a:defRPr>
                <a:solidFill>
                  <a:srgbClr val="F2D3CD"/>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1E928006-D09F-4487-B058-FE537D51CF1C}" type="datetimeFigureOut">
              <a:rPr lang="en-US"/>
              <a:pPr>
                <a:defRPr/>
              </a:pPr>
              <a:t>11/5/2009</a:t>
            </a:fld>
            <a:endParaRPr lang="en-US"/>
          </a:p>
        </p:txBody>
      </p:sp>
      <p:sp>
        <p:nvSpPr>
          <p:cNvPr id="6" name="Footer Placeholder 4"/>
          <p:cNvSpPr>
            <a:spLocks noGrp="1"/>
          </p:cNvSpPr>
          <p:nvPr>
            <p:ph type="ftr" sz="quarter" idx="11"/>
          </p:nvPr>
        </p:nvSpPr>
        <p:spPr>
          <a:xfrm>
            <a:off x="5791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F53DCC6B-4910-4734-A915-112B3E2E9C05}"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pic>
        <p:nvPicPr>
          <p:cNvPr id="4" name="Picture 9"/>
          <p:cNvPicPr>
            <a:picLocks noChangeAspect="1"/>
          </p:cNvPicPr>
          <p:nvPr userDrawn="1"/>
        </p:nvPicPr>
        <p:blipFill>
          <a:blip r:embed="rId2"/>
          <a:srcRect/>
          <a:stretch>
            <a:fillRect/>
          </a:stretch>
        </p:blipFill>
        <p:spPr bwMode="auto">
          <a:xfrm>
            <a:off x="152400" y="228600"/>
            <a:ext cx="8991600" cy="1189038"/>
          </a:xfrm>
          <a:prstGeom prst="rect">
            <a:avLst/>
          </a:prstGeom>
          <a:noFill/>
          <a:ln w="9525">
            <a:noFill/>
            <a:miter lim="800000"/>
            <a:headEnd/>
            <a:tailEnd/>
          </a:ln>
        </p:spPr>
      </p:pic>
      <p:sp>
        <p:nvSpPr>
          <p:cNvPr id="2" name="Title 1"/>
          <p:cNvSpPr>
            <a:spLocks noGrp="1"/>
          </p:cNvSpPr>
          <p:nvPr>
            <p:ph type="title"/>
          </p:nvPr>
        </p:nvSpPr>
        <p:spPr/>
        <p:txBody>
          <a:bodyPr/>
          <a:lstStyle>
            <a:lvl1pPr>
              <a:defRPr>
                <a:solidFill>
                  <a:schemeClr val="tx2">
                    <a:lumMod val="20000"/>
                    <a:lumOff val="80000"/>
                  </a:schemeClr>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2305E44C-DD6A-483A-A1DA-016E6F92AC47}" type="datetimeFigureOut">
              <a:rPr lang="en-US"/>
              <a:pPr>
                <a:defRPr/>
              </a:pPr>
              <a:t>11/5/2009</a:t>
            </a:fld>
            <a:endParaRPr lang="en-US"/>
          </a:p>
        </p:txBody>
      </p:sp>
      <p:sp>
        <p:nvSpPr>
          <p:cNvPr id="6" name="Footer Placeholder 4"/>
          <p:cNvSpPr>
            <a:spLocks noGrp="1"/>
          </p:cNvSpPr>
          <p:nvPr>
            <p:ph type="ftr" sz="quarter" idx="11"/>
          </p:nvPr>
        </p:nvSpPr>
        <p:spPr>
          <a:xfrm>
            <a:off x="5791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8261310C-828B-4D98-9376-CD80B303E45D}"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5_Title and Content">
    <p:spTree>
      <p:nvGrpSpPr>
        <p:cNvPr id="1" name=""/>
        <p:cNvGrpSpPr/>
        <p:nvPr/>
      </p:nvGrpSpPr>
      <p:grpSpPr>
        <a:xfrm>
          <a:off x="0" y="0"/>
          <a:ext cx="0" cy="0"/>
          <a:chOff x="0" y="0"/>
          <a:chExt cx="0" cy="0"/>
        </a:xfrm>
      </p:grpSpPr>
      <p:pic>
        <p:nvPicPr>
          <p:cNvPr id="4" name="Picture 9"/>
          <p:cNvPicPr>
            <a:picLocks noChangeAspect="1"/>
          </p:cNvPicPr>
          <p:nvPr userDrawn="1"/>
        </p:nvPicPr>
        <p:blipFill>
          <a:blip r:embed="rId2"/>
          <a:srcRect/>
          <a:stretch>
            <a:fillRect/>
          </a:stretch>
        </p:blipFill>
        <p:spPr bwMode="auto">
          <a:xfrm>
            <a:off x="152400" y="228600"/>
            <a:ext cx="8961438" cy="1189038"/>
          </a:xfrm>
          <a:prstGeom prst="rect">
            <a:avLst/>
          </a:prstGeom>
          <a:noFill/>
          <a:ln w="9525">
            <a:noFill/>
            <a:miter lim="800000"/>
            <a:headEnd/>
            <a:tailEnd/>
          </a:ln>
        </p:spPr>
      </p:pic>
      <p:sp>
        <p:nvSpPr>
          <p:cNvPr id="2" name="Title 1"/>
          <p:cNvSpPr>
            <a:spLocks noGrp="1"/>
          </p:cNvSpPr>
          <p:nvPr>
            <p:ph type="title"/>
          </p:nvPr>
        </p:nvSpPr>
        <p:spPr/>
        <p:txBody>
          <a:bodyPr/>
          <a:lstStyle>
            <a:lvl1pPr>
              <a:defRPr>
                <a:solidFill>
                  <a:srgbClr val="18418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8F618157-A834-4BDD-BCA7-1FB08377AFA0}" type="datetimeFigureOut">
              <a:rPr lang="en-US"/>
              <a:pPr>
                <a:defRPr/>
              </a:pPr>
              <a:t>11/5/2009</a:t>
            </a:fld>
            <a:endParaRPr lang="en-US"/>
          </a:p>
        </p:txBody>
      </p:sp>
      <p:sp>
        <p:nvSpPr>
          <p:cNvPr id="6" name="Footer Placeholder 4"/>
          <p:cNvSpPr>
            <a:spLocks noGrp="1"/>
          </p:cNvSpPr>
          <p:nvPr>
            <p:ph type="ftr" sz="quarter" idx="11"/>
          </p:nvPr>
        </p:nvSpPr>
        <p:spPr>
          <a:xfrm>
            <a:off x="5791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DD1ED5D4-021C-4BE1-8287-CC261AAD16FB}"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6_Title and Content">
    <p:spTree>
      <p:nvGrpSpPr>
        <p:cNvPr id="1" name=""/>
        <p:cNvGrpSpPr/>
        <p:nvPr/>
      </p:nvGrpSpPr>
      <p:grpSpPr>
        <a:xfrm>
          <a:off x="0" y="0"/>
          <a:ext cx="0" cy="0"/>
          <a:chOff x="0" y="0"/>
          <a:chExt cx="0" cy="0"/>
        </a:xfrm>
      </p:grpSpPr>
      <p:pic>
        <p:nvPicPr>
          <p:cNvPr id="4" name="Picture 9"/>
          <p:cNvPicPr>
            <a:picLocks noChangeAspect="1"/>
          </p:cNvPicPr>
          <p:nvPr userDrawn="1"/>
        </p:nvPicPr>
        <p:blipFill>
          <a:blip r:embed="rId2"/>
          <a:srcRect/>
          <a:stretch>
            <a:fillRect/>
          </a:stretch>
        </p:blipFill>
        <p:spPr bwMode="auto">
          <a:xfrm>
            <a:off x="152400" y="228600"/>
            <a:ext cx="8961438" cy="1189038"/>
          </a:xfrm>
          <a:prstGeom prst="rect">
            <a:avLst/>
          </a:prstGeom>
          <a:noFill/>
          <a:ln w="9525">
            <a:noFill/>
            <a:miter lim="800000"/>
            <a:headEnd/>
            <a:tailEnd/>
          </a:ln>
        </p:spPr>
      </p:pic>
      <p:sp>
        <p:nvSpPr>
          <p:cNvPr id="2" name="Title 1"/>
          <p:cNvSpPr>
            <a:spLocks noGrp="1"/>
          </p:cNvSpPr>
          <p:nvPr>
            <p:ph type="title"/>
          </p:nvPr>
        </p:nvSpPr>
        <p:spPr/>
        <p:txBody>
          <a:bodyPr/>
          <a:lstStyle>
            <a:lvl1pPr>
              <a:defRPr>
                <a:solidFill>
                  <a:srgbClr val="18418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29DE32B8-81AA-40A0-9EFB-F888906EB12E}" type="datetimeFigureOut">
              <a:rPr lang="en-US"/>
              <a:pPr>
                <a:defRPr/>
              </a:pPr>
              <a:t>11/5/2009</a:t>
            </a:fld>
            <a:endParaRPr lang="en-US"/>
          </a:p>
        </p:txBody>
      </p:sp>
      <p:sp>
        <p:nvSpPr>
          <p:cNvPr id="6" name="Footer Placeholder 4"/>
          <p:cNvSpPr>
            <a:spLocks noGrp="1"/>
          </p:cNvSpPr>
          <p:nvPr>
            <p:ph type="ftr" sz="quarter" idx="11"/>
          </p:nvPr>
        </p:nvSpPr>
        <p:spPr>
          <a:xfrm>
            <a:off x="5791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50CB1F5A-1937-4CDD-9C67-F92A657E9D02}"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4D31B8E5-4D55-4787-ACD7-0C2A43FFECFF}" type="datetimeFigureOut">
              <a:rPr lang="en-US"/>
              <a:pPr>
                <a:defRPr/>
              </a:pPr>
              <a:t>11/5/2009</a:t>
            </a:fld>
            <a:endParaRPr lang="en-US"/>
          </a:p>
        </p:txBody>
      </p:sp>
      <p:sp>
        <p:nvSpPr>
          <p:cNvPr id="5" name="Footer Placeholder 4"/>
          <p:cNvSpPr>
            <a:spLocks noGrp="1"/>
          </p:cNvSpPr>
          <p:nvPr>
            <p:ph type="ftr" sz="quarter" idx="11"/>
          </p:nvPr>
        </p:nvSpPr>
        <p:spPr>
          <a:xfrm>
            <a:off x="5791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C97FA0CC-EAA2-47C7-B586-6CA5A76E5CF9}"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14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14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6148" name="Picture 6"/>
          <p:cNvPicPr>
            <a:picLocks noChangeAspect="1"/>
          </p:cNvPicPr>
          <p:nvPr userDrawn="1"/>
        </p:nvPicPr>
        <p:blipFill>
          <a:blip r:embed="rId21"/>
          <a:srcRect/>
          <a:stretch>
            <a:fillRect/>
          </a:stretch>
        </p:blipFill>
        <p:spPr bwMode="auto">
          <a:xfrm>
            <a:off x="0" y="0"/>
            <a:ext cx="152400" cy="6858000"/>
          </a:xfrm>
          <a:prstGeom prst="rect">
            <a:avLst/>
          </a:prstGeom>
          <a:noFill/>
          <a:ln w="9525">
            <a:noFill/>
            <a:miter lim="800000"/>
            <a:headEnd/>
            <a:tailEnd/>
          </a:ln>
        </p:spPr>
      </p:pic>
      <p:pic>
        <p:nvPicPr>
          <p:cNvPr id="6149" name="Picture 7" descr="logo.gif"/>
          <p:cNvPicPr>
            <a:picLocks noChangeAspect="1"/>
          </p:cNvPicPr>
          <p:nvPr userDrawn="1"/>
        </p:nvPicPr>
        <p:blipFill>
          <a:blip r:embed="rId22"/>
          <a:srcRect/>
          <a:stretch>
            <a:fillRect/>
          </a:stretch>
        </p:blipFill>
        <p:spPr bwMode="auto">
          <a:xfrm>
            <a:off x="381000" y="6172200"/>
            <a:ext cx="2762250" cy="574675"/>
          </a:xfrm>
          <a:prstGeom prst="rect">
            <a:avLst/>
          </a:prstGeom>
          <a:noFill/>
          <a:ln w="9525">
            <a:noFill/>
            <a:miter lim="800000"/>
            <a:headEnd/>
            <a:tailEnd/>
          </a:ln>
        </p:spPr>
      </p:pic>
      <p:sp>
        <p:nvSpPr>
          <p:cNvPr id="9" name="TextBox 8"/>
          <p:cNvSpPr txBox="1"/>
          <p:nvPr userDrawn="1"/>
        </p:nvSpPr>
        <p:spPr>
          <a:xfrm>
            <a:off x="5410200" y="6400800"/>
            <a:ext cx="3581400" cy="276225"/>
          </a:xfrm>
          <a:prstGeom prst="rect">
            <a:avLst/>
          </a:prstGeom>
          <a:noFill/>
        </p:spPr>
        <p:txBody>
          <a:bodyPr>
            <a:spAutoFit/>
          </a:bodyPr>
          <a:lstStyle/>
          <a:p>
            <a:pPr algn="r" fontAlgn="auto">
              <a:spcBef>
                <a:spcPts val="0"/>
              </a:spcBef>
              <a:spcAft>
                <a:spcPts val="0"/>
              </a:spcAft>
              <a:defRPr/>
            </a:pPr>
            <a:r>
              <a:rPr lang="en-US" sz="1200" dirty="0">
                <a:solidFill>
                  <a:schemeClr val="tx1">
                    <a:lumMod val="65000"/>
                    <a:lumOff val="35000"/>
                  </a:schemeClr>
                </a:solidFill>
                <a:latin typeface="Helvetica 55 Roman"/>
                <a:cs typeface="Helvetica 55 Roman"/>
              </a:rPr>
              <a:t>©2009 Carnegie Learning, Inc.</a:t>
            </a:r>
          </a:p>
        </p:txBody>
      </p:sp>
    </p:spTree>
  </p:cSld>
  <p:clrMap bg1="lt1" tx1="dk1" bg2="lt2" tx2="dk2" accent1="accent1" accent2="accent2" accent3="accent3" accent4="accent4" accent5="accent5" accent6="accent6" hlink="hlink" folHlink="folHlink"/>
  <p:sldLayoutIdLst>
    <p:sldLayoutId id="2147484040" r:id="rId1"/>
    <p:sldLayoutId id="2147484041" r:id="rId2"/>
    <p:sldLayoutId id="2147484042" r:id="rId3"/>
    <p:sldLayoutId id="2147484043" r:id="rId4"/>
    <p:sldLayoutId id="2147484044" r:id="rId5"/>
    <p:sldLayoutId id="2147484045" r:id="rId6"/>
    <p:sldLayoutId id="2147484046" r:id="rId7"/>
    <p:sldLayoutId id="2147484047" r:id="rId8"/>
    <p:sldLayoutId id="2147484048" r:id="rId9"/>
    <p:sldLayoutId id="2147484049" r:id="rId10"/>
    <p:sldLayoutId id="2147484050" r:id="rId11"/>
    <p:sldLayoutId id="2147484051" r:id="rId12"/>
    <p:sldLayoutId id="2147484052" r:id="rId13"/>
    <p:sldLayoutId id="2147484053" r:id="rId14"/>
    <p:sldLayoutId id="2147484054" r:id="rId15"/>
    <p:sldLayoutId id="2147484055" r:id="rId16"/>
    <p:sldLayoutId id="2147484056" r:id="rId17"/>
    <p:sldLayoutId id="2147484057" r:id="rId18"/>
    <p:sldLayoutId id="2147484059" r:id="rId19"/>
  </p:sldLayoutIdLst>
  <p:txStyles>
    <p:titleStyle>
      <a:lvl1pPr algn="ctr" defTabSz="457200" rtl="0" eaLnBrk="0" fontAlgn="base" hangingPunct="0">
        <a:spcBef>
          <a:spcPct val="0"/>
        </a:spcBef>
        <a:spcAft>
          <a:spcPct val="0"/>
        </a:spcAft>
        <a:defRPr sz="4400" kern="1200">
          <a:solidFill>
            <a:srgbClr val="184181"/>
          </a:solidFill>
          <a:latin typeface="HelveticaNeue BoldCond"/>
          <a:ea typeface="HelveticaNeue BoldCond"/>
          <a:cs typeface="HelveticaNeue BoldCond"/>
        </a:defRPr>
      </a:lvl1pPr>
      <a:lvl2pPr algn="ctr" defTabSz="457200" rtl="0" eaLnBrk="0" fontAlgn="base" hangingPunct="0">
        <a:spcBef>
          <a:spcPct val="0"/>
        </a:spcBef>
        <a:spcAft>
          <a:spcPct val="0"/>
        </a:spcAft>
        <a:defRPr sz="4400">
          <a:solidFill>
            <a:srgbClr val="184181"/>
          </a:solidFill>
          <a:latin typeface="HelveticaNeue BoldCond"/>
          <a:ea typeface="HelveticaNeue BoldCond"/>
          <a:cs typeface="HelveticaNeue BoldCond"/>
        </a:defRPr>
      </a:lvl2pPr>
      <a:lvl3pPr algn="ctr" defTabSz="457200" rtl="0" eaLnBrk="0" fontAlgn="base" hangingPunct="0">
        <a:spcBef>
          <a:spcPct val="0"/>
        </a:spcBef>
        <a:spcAft>
          <a:spcPct val="0"/>
        </a:spcAft>
        <a:defRPr sz="4400">
          <a:solidFill>
            <a:srgbClr val="184181"/>
          </a:solidFill>
          <a:latin typeface="HelveticaNeue BoldCond"/>
          <a:ea typeface="HelveticaNeue BoldCond"/>
          <a:cs typeface="HelveticaNeue BoldCond"/>
        </a:defRPr>
      </a:lvl3pPr>
      <a:lvl4pPr algn="ctr" defTabSz="457200" rtl="0" eaLnBrk="0" fontAlgn="base" hangingPunct="0">
        <a:spcBef>
          <a:spcPct val="0"/>
        </a:spcBef>
        <a:spcAft>
          <a:spcPct val="0"/>
        </a:spcAft>
        <a:defRPr sz="4400">
          <a:solidFill>
            <a:srgbClr val="184181"/>
          </a:solidFill>
          <a:latin typeface="HelveticaNeue BoldCond"/>
          <a:ea typeface="HelveticaNeue BoldCond"/>
          <a:cs typeface="HelveticaNeue BoldCond"/>
        </a:defRPr>
      </a:lvl4pPr>
      <a:lvl5pPr algn="ctr" defTabSz="457200" rtl="0" eaLnBrk="0" fontAlgn="base" hangingPunct="0">
        <a:spcBef>
          <a:spcPct val="0"/>
        </a:spcBef>
        <a:spcAft>
          <a:spcPct val="0"/>
        </a:spcAft>
        <a:defRPr sz="4400">
          <a:solidFill>
            <a:srgbClr val="184181"/>
          </a:solidFill>
          <a:latin typeface="HelveticaNeue BoldCond"/>
          <a:ea typeface="HelveticaNeue BoldCond"/>
          <a:cs typeface="HelveticaNeue BoldCond"/>
        </a:defRPr>
      </a:lvl5pPr>
      <a:lvl6pPr marL="457200" algn="ctr" defTabSz="457200" rtl="0" fontAlgn="base">
        <a:spcBef>
          <a:spcPct val="0"/>
        </a:spcBef>
        <a:spcAft>
          <a:spcPct val="0"/>
        </a:spcAft>
        <a:defRPr sz="4400">
          <a:solidFill>
            <a:srgbClr val="184181"/>
          </a:solidFill>
          <a:latin typeface="HelveticaNeue BoldCond"/>
          <a:ea typeface="HelveticaNeue BoldCond"/>
          <a:cs typeface="HelveticaNeue BoldCond"/>
        </a:defRPr>
      </a:lvl6pPr>
      <a:lvl7pPr marL="914400" algn="ctr" defTabSz="457200" rtl="0" fontAlgn="base">
        <a:spcBef>
          <a:spcPct val="0"/>
        </a:spcBef>
        <a:spcAft>
          <a:spcPct val="0"/>
        </a:spcAft>
        <a:defRPr sz="4400">
          <a:solidFill>
            <a:srgbClr val="184181"/>
          </a:solidFill>
          <a:latin typeface="HelveticaNeue BoldCond"/>
          <a:ea typeface="HelveticaNeue BoldCond"/>
          <a:cs typeface="HelveticaNeue BoldCond"/>
        </a:defRPr>
      </a:lvl7pPr>
      <a:lvl8pPr marL="1371600" algn="ctr" defTabSz="457200" rtl="0" fontAlgn="base">
        <a:spcBef>
          <a:spcPct val="0"/>
        </a:spcBef>
        <a:spcAft>
          <a:spcPct val="0"/>
        </a:spcAft>
        <a:defRPr sz="4400">
          <a:solidFill>
            <a:srgbClr val="184181"/>
          </a:solidFill>
          <a:latin typeface="HelveticaNeue BoldCond"/>
          <a:ea typeface="HelveticaNeue BoldCond"/>
          <a:cs typeface="HelveticaNeue BoldCond"/>
        </a:defRPr>
      </a:lvl8pPr>
      <a:lvl9pPr marL="1828800" algn="ctr" defTabSz="457200" rtl="0" fontAlgn="base">
        <a:spcBef>
          <a:spcPct val="0"/>
        </a:spcBef>
        <a:spcAft>
          <a:spcPct val="0"/>
        </a:spcAft>
        <a:defRPr sz="4400">
          <a:solidFill>
            <a:srgbClr val="184181"/>
          </a:solidFill>
          <a:latin typeface="HelveticaNeue BoldCond"/>
          <a:ea typeface="HelveticaNeue BoldCond"/>
          <a:cs typeface="HelveticaNeue BoldCond"/>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rgbClr val="595959"/>
          </a:solidFill>
          <a:latin typeface="Helvetica 55 Roman"/>
          <a:ea typeface="Helvetica 55 Roman"/>
          <a:cs typeface="Helvetica 55 Roman"/>
        </a:defRPr>
      </a:lvl1pPr>
      <a:lvl2pPr marL="742950" indent="-285750" algn="l" defTabSz="457200" rtl="0" eaLnBrk="0" fontAlgn="base" hangingPunct="0">
        <a:spcBef>
          <a:spcPct val="20000"/>
        </a:spcBef>
        <a:spcAft>
          <a:spcPct val="0"/>
        </a:spcAft>
        <a:buFont typeface="Arial" pitchFamily="34" charset="0"/>
        <a:buChar char="–"/>
        <a:defRPr sz="2800" kern="1200">
          <a:solidFill>
            <a:srgbClr val="595959"/>
          </a:solidFill>
          <a:latin typeface="Helvetica 55 Roman"/>
          <a:ea typeface="Helvetica 55 Roman"/>
          <a:cs typeface="Helvetica 55 Roman"/>
        </a:defRPr>
      </a:lvl2pPr>
      <a:lvl3pPr marL="1143000" indent="-228600" algn="l" defTabSz="457200" rtl="0" eaLnBrk="0" fontAlgn="base" hangingPunct="0">
        <a:spcBef>
          <a:spcPct val="20000"/>
        </a:spcBef>
        <a:spcAft>
          <a:spcPct val="0"/>
        </a:spcAft>
        <a:buFont typeface="Arial" pitchFamily="34" charset="0"/>
        <a:buChar char="•"/>
        <a:defRPr sz="2400" kern="1200">
          <a:solidFill>
            <a:srgbClr val="595959"/>
          </a:solidFill>
          <a:latin typeface="Helvetica 55 Roman"/>
          <a:ea typeface="Helvetica 55 Roman"/>
          <a:cs typeface="Helvetica 55 Roman"/>
        </a:defRPr>
      </a:lvl3pPr>
      <a:lvl4pPr marL="1600200" indent="-228600" algn="l" defTabSz="457200" rtl="0" eaLnBrk="0" fontAlgn="base" hangingPunct="0">
        <a:spcBef>
          <a:spcPct val="20000"/>
        </a:spcBef>
        <a:spcAft>
          <a:spcPct val="0"/>
        </a:spcAft>
        <a:buFont typeface="Arial" pitchFamily="34" charset="0"/>
        <a:buChar char="–"/>
        <a:defRPr sz="2000" kern="1200">
          <a:solidFill>
            <a:srgbClr val="595959"/>
          </a:solidFill>
          <a:latin typeface="Helvetica 55 Roman"/>
          <a:ea typeface="Helvetica 55 Roman"/>
          <a:cs typeface="Helvetica 55 Roman"/>
        </a:defRPr>
      </a:lvl4pPr>
      <a:lvl5pPr marL="2057400" indent="-228600" algn="l" defTabSz="457200" rtl="0" eaLnBrk="0" fontAlgn="base" hangingPunct="0">
        <a:spcBef>
          <a:spcPct val="20000"/>
        </a:spcBef>
        <a:spcAft>
          <a:spcPct val="0"/>
        </a:spcAft>
        <a:buFont typeface="Arial" pitchFamily="34" charset="0"/>
        <a:buChar char="»"/>
        <a:defRPr sz="2000" kern="1200">
          <a:solidFill>
            <a:srgbClr val="595959"/>
          </a:solidFill>
          <a:latin typeface="Helvetica 55 Roman"/>
          <a:ea typeface="Helvetica 55 Roman"/>
          <a:cs typeface="Helvetica 55 Roman"/>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4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152400" y="274638"/>
            <a:ext cx="8839200" cy="1143000"/>
          </a:xfrm>
        </p:spPr>
        <p:txBody>
          <a:bodyPr/>
          <a:lstStyle/>
          <a:p>
            <a:pPr eaLnBrk="1" hangingPunct="1"/>
            <a:r>
              <a:rPr lang="en-US" sz="3600" dirty="0" smtClean="0">
                <a:latin typeface="+mj-lt"/>
              </a:rPr>
              <a:t>Welcome to Day 2!!!!</a:t>
            </a:r>
            <a:endParaRPr lang="en-US" sz="3600" dirty="0" smtClean="0">
              <a:latin typeface="+mj-lt"/>
            </a:endParaRPr>
          </a:p>
        </p:txBody>
      </p:sp>
      <p:sp>
        <p:nvSpPr>
          <p:cNvPr id="3" name="Content Placeholder 2"/>
          <p:cNvSpPr>
            <a:spLocks noGrp="1"/>
          </p:cNvSpPr>
          <p:nvPr>
            <p:ph idx="1"/>
          </p:nvPr>
        </p:nvSpPr>
        <p:spPr>
          <a:xfrm>
            <a:off x="457200" y="1447800"/>
            <a:ext cx="8229600" cy="4267200"/>
          </a:xfrm>
        </p:spPr>
        <p:txBody>
          <a:bodyPr rtlCol="0">
            <a:normAutofit/>
          </a:bodyPr>
          <a:lstStyle/>
          <a:p>
            <a:pPr marL="0" eaLnBrk="1" fontAlgn="auto" hangingPunct="1">
              <a:spcAft>
                <a:spcPts val="800"/>
              </a:spcAft>
              <a:defRPr/>
            </a:pPr>
            <a:r>
              <a:rPr lang="en-US" sz="3600" dirty="0" smtClean="0">
                <a:solidFill>
                  <a:schemeClr val="tx1">
                    <a:lumMod val="65000"/>
                    <a:lumOff val="35000"/>
                  </a:schemeClr>
                </a:solidFill>
                <a:latin typeface="+mn-lt"/>
                <a:ea typeface="+mn-ea"/>
              </a:rPr>
              <a:t>Please complete the Day 1 Reflection Form and place on the back table before we begin the session today.</a:t>
            </a:r>
          </a:p>
          <a:p>
            <a:pPr marL="0" eaLnBrk="1" fontAlgn="auto" hangingPunct="1">
              <a:spcAft>
                <a:spcPts val="800"/>
              </a:spcAft>
              <a:defRPr/>
            </a:pPr>
            <a:r>
              <a:rPr lang="en-US" sz="3600" dirty="0" smtClean="0">
                <a:solidFill>
                  <a:schemeClr val="tx1">
                    <a:lumMod val="65000"/>
                    <a:lumOff val="35000"/>
                  </a:schemeClr>
                </a:solidFill>
                <a:latin typeface="+mn-lt"/>
                <a:ea typeface="+mn-ea"/>
              </a:rPr>
              <a:t>Pick up one of every handout from the side table and place behind tab 3 in your binder.</a:t>
            </a:r>
            <a:endParaRPr lang="en-US" sz="3600" dirty="0" smtClean="0">
              <a:solidFill>
                <a:schemeClr val="tx1">
                  <a:lumMod val="65000"/>
                  <a:lumOff val="35000"/>
                </a:schemeClr>
              </a:solidFill>
              <a:latin typeface="+mn-lt"/>
              <a:ea typeface="+mn-ea"/>
            </a:endParaRPr>
          </a:p>
          <a:p>
            <a:pPr marL="0" eaLnBrk="1" fontAlgn="auto" hangingPunct="1">
              <a:spcAft>
                <a:spcPts val="0"/>
              </a:spcAft>
              <a:defRPr/>
            </a:pPr>
            <a:endParaRPr lang="en-US" sz="3600" dirty="0">
              <a:solidFill>
                <a:schemeClr val="tx1">
                  <a:lumMod val="65000"/>
                  <a:lumOff val="35000"/>
                </a:schemeClr>
              </a:solidFill>
              <a:latin typeface="+mn-lt"/>
              <a:ea typeface="+mn-e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body" sz="half" idx="1"/>
          </p:nvPr>
        </p:nvSpPr>
        <p:spPr>
          <a:xfrm>
            <a:off x="533400" y="1143000"/>
            <a:ext cx="4038600" cy="4648200"/>
          </a:xfrm>
        </p:spPr>
        <p:txBody>
          <a:bodyPr/>
          <a:lstStyle/>
          <a:p>
            <a:pPr algn="ctr" eaLnBrk="1" hangingPunct="1">
              <a:buFontTx/>
              <a:buNone/>
            </a:pPr>
            <a:r>
              <a:rPr lang="en-US" sz="2800" smtClean="0"/>
              <a:t>   </a:t>
            </a:r>
          </a:p>
        </p:txBody>
      </p:sp>
      <p:sp>
        <p:nvSpPr>
          <p:cNvPr id="4099" name="Rectangle 17"/>
          <p:cNvSpPr>
            <a:spLocks noChangeArrowheads="1"/>
          </p:cNvSpPr>
          <p:nvPr/>
        </p:nvSpPr>
        <p:spPr bwMode="auto">
          <a:xfrm>
            <a:off x="0" y="2228850"/>
            <a:ext cx="9144000" cy="0"/>
          </a:xfrm>
          <a:prstGeom prst="rect">
            <a:avLst/>
          </a:prstGeom>
          <a:noFill/>
          <a:ln w="9525" algn="ctr">
            <a:noFill/>
            <a:miter lim="800000"/>
            <a:headEnd/>
            <a:tailEnd/>
          </a:ln>
        </p:spPr>
        <p:txBody>
          <a:bodyPr wrap="none" anchor="ctr">
            <a:spAutoFit/>
          </a:bodyPr>
          <a:lstStyle/>
          <a:p>
            <a:endParaRPr lang="en-US"/>
          </a:p>
        </p:txBody>
      </p:sp>
      <p:sp>
        <p:nvSpPr>
          <p:cNvPr id="210962" name="Text Box 18"/>
          <p:cNvSpPr txBox="1">
            <a:spLocks noChangeArrowheads="1"/>
          </p:cNvSpPr>
          <p:nvPr/>
        </p:nvSpPr>
        <p:spPr bwMode="auto">
          <a:xfrm>
            <a:off x="304800" y="381000"/>
            <a:ext cx="4800600" cy="3046413"/>
          </a:xfrm>
          <a:prstGeom prst="rect">
            <a:avLst/>
          </a:prstGeom>
          <a:noFill/>
          <a:ln w="9525" algn="ctr">
            <a:noFill/>
            <a:miter lim="800000"/>
            <a:headEnd/>
            <a:tailEnd/>
          </a:ln>
          <a:effectLst/>
        </p:spPr>
        <p:txBody>
          <a:bodyPr>
            <a:spAutoFit/>
          </a:bodyPr>
          <a:lstStyle/>
          <a:p>
            <a:pPr>
              <a:spcBef>
                <a:spcPct val="50000"/>
              </a:spcBef>
              <a:defRPr/>
            </a:pPr>
            <a:r>
              <a:rPr lang="en-US" sz="3200" dirty="0">
                <a:solidFill>
                  <a:srgbClr val="093678"/>
                </a:solidFill>
                <a:effectLst>
                  <a:outerShdw blurRad="38100" dist="38100" dir="2700000" algn="tl">
                    <a:srgbClr val="C0C0C0"/>
                  </a:outerShdw>
                </a:effectLst>
                <a:latin typeface="Century Gothic" pitchFamily="34" charset="0"/>
              </a:rPr>
              <a:t>Require students to defend and talk about their solutions because communication deepens understanding.</a:t>
            </a:r>
            <a:endParaRPr lang="en-US" sz="2400" b="1" dirty="0">
              <a:effectLst>
                <a:outerShdw blurRad="38100" dist="38100" dir="2700000" algn="tl">
                  <a:srgbClr val="C0C0C0"/>
                </a:outerShdw>
              </a:effectLst>
            </a:endParaRPr>
          </a:p>
        </p:txBody>
      </p:sp>
      <p:pic>
        <p:nvPicPr>
          <p:cNvPr id="4101" name="Picture 20" descr="school 2004 029"/>
          <p:cNvPicPr>
            <a:picLocks noChangeAspect="1" noChangeArrowheads="1"/>
          </p:cNvPicPr>
          <p:nvPr/>
        </p:nvPicPr>
        <p:blipFill>
          <a:blip r:embed="rId3"/>
          <a:srcRect l="8099" t="3600" r="17551" b="11700"/>
          <a:stretch>
            <a:fillRect/>
          </a:stretch>
        </p:blipFill>
        <p:spPr bwMode="auto">
          <a:xfrm>
            <a:off x="5943600" y="1989138"/>
            <a:ext cx="2895600" cy="2473325"/>
          </a:xfrm>
          <a:prstGeom prst="rect">
            <a:avLst/>
          </a:prstGeom>
          <a:noFill/>
          <a:ln w="19050">
            <a:solidFill>
              <a:schemeClr val="tx1"/>
            </a:solidFill>
            <a:miter lim="800000"/>
            <a:headEnd/>
            <a:tailEnd/>
          </a:ln>
        </p:spPr>
      </p:pic>
      <p:sp>
        <p:nvSpPr>
          <p:cNvPr id="210968" name="Text Box 24"/>
          <p:cNvSpPr txBox="1">
            <a:spLocks noChangeArrowheads="1"/>
          </p:cNvSpPr>
          <p:nvPr/>
        </p:nvSpPr>
        <p:spPr bwMode="auto">
          <a:xfrm>
            <a:off x="457200" y="3932238"/>
            <a:ext cx="4419600" cy="1569660"/>
          </a:xfrm>
          <a:prstGeom prst="rect">
            <a:avLst/>
          </a:prstGeom>
          <a:noFill/>
          <a:ln w="9525" algn="ctr">
            <a:noFill/>
            <a:miter lim="800000"/>
            <a:headEnd/>
            <a:tailEnd/>
          </a:ln>
          <a:effectLst/>
        </p:spPr>
        <p:txBody>
          <a:bodyPr>
            <a:spAutoFit/>
          </a:bodyPr>
          <a:lstStyle/>
          <a:p>
            <a:pPr algn="ctr">
              <a:spcBef>
                <a:spcPct val="50000"/>
              </a:spcBef>
              <a:defRPr/>
            </a:pPr>
            <a:r>
              <a:rPr lang="en-US" sz="3200" b="1" dirty="0">
                <a:solidFill>
                  <a:srgbClr val="D12639"/>
                </a:solidFill>
                <a:effectLst>
                  <a:outerShdw blurRad="38100" dist="38100" dir="2700000" algn="tl">
                    <a:srgbClr val="C0C0C0"/>
                  </a:outerShdw>
                </a:effectLst>
                <a:latin typeface="+mn-lt"/>
              </a:rPr>
              <a:t>When did the mathematics make sense for you?</a:t>
            </a:r>
            <a:endParaRPr lang="en-US" sz="3200" dirty="0">
              <a:solidFill>
                <a:srgbClr val="D12639"/>
              </a:solidFill>
              <a:latin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afterEffect">
                                  <p:stCondLst>
                                    <p:cond delay="0"/>
                                  </p:stCondLst>
                                  <p:childTnLst>
                                    <p:set>
                                      <p:cBhvr>
                                        <p:cTn id="6" dur="1" fill="hold">
                                          <p:stCondLst>
                                            <p:cond delay="0"/>
                                          </p:stCondLst>
                                        </p:cTn>
                                        <p:tgtEl>
                                          <p:spTgt spid="210968"/>
                                        </p:tgtEl>
                                        <p:attrNameLst>
                                          <p:attrName>style.visibility</p:attrName>
                                        </p:attrNameLst>
                                      </p:cBhvr>
                                      <p:to>
                                        <p:strVal val="visible"/>
                                      </p:to>
                                    </p:set>
                                    <p:anim calcmode="lin" valueType="num">
                                      <p:cBhvr>
                                        <p:cTn id="7" dur="500" fill="hold"/>
                                        <p:tgtEl>
                                          <p:spTgt spid="210968"/>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10968"/>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10968"/>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109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96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990600"/>
            <a:ext cx="8229600" cy="1143000"/>
          </a:xfrm>
        </p:spPr>
        <p:txBody>
          <a:bodyPr/>
          <a:lstStyle/>
          <a:p>
            <a:r>
              <a:rPr lang="en-US" smtClean="0"/>
              <a:t>#1 Answer:</a:t>
            </a:r>
          </a:p>
        </p:txBody>
      </p:sp>
      <p:sp>
        <p:nvSpPr>
          <p:cNvPr id="5123" name="Text Placeholder 2"/>
          <p:cNvSpPr>
            <a:spLocks noGrp="1"/>
          </p:cNvSpPr>
          <p:nvPr>
            <p:ph type="body" sz="half" idx="1"/>
          </p:nvPr>
        </p:nvSpPr>
        <p:spPr>
          <a:xfrm>
            <a:off x="457200" y="2895600"/>
            <a:ext cx="8229600" cy="1143000"/>
          </a:xfrm>
        </p:spPr>
        <p:txBody>
          <a:bodyPr/>
          <a:lstStyle/>
          <a:p>
            <a:pPr algn="ctr">
              <a:buFontTx/>
              <a:buNone/>
            </a:pPr>
            <a:r>
              <a:rPr lang="en-US" sz="4400" smtClean="0">
                <a:solidFill>
                  <a:srgbClr val="FF0000"/>
                </a:solidFill>
              </a:rPr>
              <a:t>When I started teaching it!!!</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eaLnBrk="1" hangingPunct="1"/>
            <a:r>
              <a:rPr lang="en-US" sz="3600" dirty="0" smtClean="0">
                <a:latin typeface="+mn-lt"/>
              </a:rPr>
              <a:t>Day 2 Learning Outcomes</a:t>
            </a:r>
          </a:p>
        </p:txBody>
      </p:sp>
      <p:sp>
        <p:nvSpPr>
          <p:cNvPr id="3" name="Content Placeholder 2"/>
          <p:cNvSpPr>
            <a:spLocks noGrp="1"/>
          </p:cNvSpPr>
          <p:nvPr>
            <p:ph idx="1"/>
          </p:nvPr>
        </p:nvSpPr>
        <p:spPr/>
        <p:txBody>
          <a:bodyPr rtlCol="0">
            <a:normAutofit fontScale="85000" lnSpcReduction="20000"/>
          </a:bodyPr>
          <a:lstStyle/>
          <a:p>
            <a:pPr eaLnBrk="1" fontAlgn="auto" hangingPunct="1">
              <a:spcAft>
                <a:spcPts val="0"/>
              </a:spcAft>
              <a:buFont typeface="Arial"/>
              <a:buChar char="•"/>
              <a:defRPr/>
            </a:pPr>
            <a:r>
              <a:rPr lang="en-US" dirty="0" smtClean="0">
                <a:solidFill>
                  <a:schemeClr val="tx1">
                    <a:lumMod val="65000"/>
                    <a:lumOff val="35000"/>
                  </a:schemeClr>
                </a:solidFill>
                <a:latin typeface="+mn-lt"/>
                <a:ea typeface="+mn-ea"/>
              </a:rPr>
              <a:t>Use both real-life and abstract representations to solve problems</a:t>
            </a:r>
          </a:p>
          <a:p>
            <a:pPr eaLnBrk="1" fontAlgn="auto" hangingPunct="1">
              <a:spcAft>
                <a:spcPts val="0"/>
              </a:spcAft>
              <a:buFont typeface="Arial"/>
              <a:buChar char="•"/>
              <a:defRPr/>
            </a:pPr>
            <a:r>
              <a:rPr lang="en-US" dirty="0" smtClean="0">
                <a:solidFill>
                  <a:schemeClr val="tx1">
                    <a:lumMod val="65000"/>
                    <a:lumOff val="35000"/>
                  </a:schemeClr>
                </a:solidFill>
                <a:latin typeface="+mn-lt"/>
              </a:rPr>
              <a:t>Investigate what can be learned from analyzing students’ work</a:t>
            </a:r>
          </a:p>
          <a:p>
            <a:pPr eaLnBrk="1" fontAlgn="auto" hangingPunct="1">
              <a:spcAft>
                <a:spcPts val="0"/>
              </a:spcAft>
              <a:buFont typeface="Arial"/>
              <a:buChar char="•"/>
              <a:defRPr/>
            </a:pPr>
            <a:r>
              <a:rPr lang="en-US" dirty="0" smtClean="0">
                <a:solidFill>
                  <a:schemeClr val="tx1">
                    <a:lumMod val="65000"/>
                    <a:lumOff val="35000"/>
                  </a:schemeClr>
                </a:solidFill>
                <a:latin typeface="+mn-lt"/>
                <a:ea typeface="+mn-ea"/>
              </a:rPr>
              <a:t>Introduce the value of multiple representations: </a:t>
            </a:r>
            <a:r>
              <a:rPr lang="en-US" dirty="0" smtClean="0">
                <a:solidFill>
                  <a:schemeClr val="tx1">
                    <a:lumMod val="65000"/>
                    <a:lumOff val="35000"/>
                  </a:schemeClr>
                </a:solidFill>
                <a:latin typeface="+mn-lt"/>
                <a:ea typeface="+mn-ea"/>
              </a:rPr>
              <a:t>table, verbal/pictorial, </a:t>
            </a:r>
            <a:r>
              <a:rPr lang="en-US" dirty="0" smtClean="0">
                <a:solidFill>
                  <a:schemeClr val="tx1">
                    <a:lumMod val="65000"/>
                    <a:lumOff val="35000"/>
                  </a:schemeClr>
                </a:solidFill>
                <a:latin typeface="+mn-lt"/>
                <a:ea typeface="+mn-ea"/>
              </a:rPr>
              <a:t>equation, graph</a:t>
            </a:r>
          </a:p>
          <a:p>
            <a:pPr eaLnBrk="1" fontAlgn="auto" hangingPunct="1">
              <a:spcAft>
                <a:spcPts val="0"/>
              </a:spcAft>
              <a:buFont typeface="Arial"/>
              <a:buChar char="•"/>
              <a:defRPr/>
            </a:pPr>
            <a:r>
              <a:rPr lang="en-US" dirty="0" smtClean="0">
                <a:solidFill>
                  <a:schemeClr val="tx1">
                    <a:lumMod val="65000"/>
                    <a:lumOff val="35000"/>
                  </a:schemeClr>
                </a:solidFill>
                <a:latin typeface="+mn-lt"/>
                <a:ea typeface="+mn-ea"/>
              </a:rPr>
              <a:t>Translate and make connections among multiple representations, including technology</a:t>
            </a:r>
          </a:p>
          <a:p>
            <a:pPr eaLnBrk="1" fontAlgn="auto" hangingPunct="1">
              <a:spcAft>
                <a:spcPts val="0"/>
              </a:spcAft>
              <a:buFont typeface="Arial"/>
              <a:buChar char="•"/>
              <a:defRPr/>
            </a:pPr>
            <a:r>
              <a:rPr lang="en-US" dirty="0" smtClean="0">
                <a:solidFill>
                  <a:schemeClr val="tx1">
                    <a:lumMod val="65000"/>
                    <a:lumOff val="35000"/>
                  </a:schemeClr>
                </a:solidFill>
                <a:latin typeface="+mn-lt"/>
                <a:ea typeface="+mn-ea"/>
              </a:rPr>
              <a:t>Solve, analyze, and discuss 5th grade algebraic reasoning tasks, connection to MS &amp; HS Algebra Tasks</a:t>
            </a:r>
            <a:endParaRPr lang="en-US" dirty="0">
              <a:solidFill>
                <a:schemeClr val="tx1">
                  <a:lumMod val="65000"/>
                  <a:lumOff val="35000"/>
                </a:schemeClr>
              </a:solidFill>
              <a:latin typeface="+mn-lt"/>
              <a:ea typeface="+mn-ea"/>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pPr eaLnBrk="1" hangingPunct="1"/>
            <a:r>
              <a:rPr lang="en-US" dirty="0" smtClean="0"/>
              <a:t>Bird Watching</a:t>
            </a:r>
          </a:p>
        </p:txBody>
      </p:sp>
      <p:sp>
        <p:nvSpPr>
          <p:cNvPr id="48131" name="Content Placeholder 2"/>
          <p:cNvSpPr>
            <a:spLocks noGrp="1"/>
          </p:cNvSpPr>
          <p:nvPr>
            <p:ph idx="1"/>
          </p:nvPr>
        </p:nvSpPr>
        <p:spPr>
          <a:xfrm>
            <a:off x="457200" y="1600201"/>
            <a:ext cx="8229600" cy="1752600"/>
          </a:xfrm>
        </p:spPr>
        <p:txBody>
          <a:bodyPr/>
          <a:lstStyle/>
          <a:p>
            <a:r>
              <a:rPr lang="en-US" sz="2400" dirty="0" smtClean="0">
                <a:latin typeface="+mn-lt"/>
              </a:rPr>
              <a:t>One of Justin’s hobbies is bird watching.  He was excited because he had moved to a new home in an area that had a large bird population.  On the first day he saw 2 birds near his home and on the second day he saw 5 birds near his home.  On the third day he saw 8 birds, and on the fourth day he saw 11 birds.  If this pattern continued, how many birds would Justin see on the tenth day?  How many would he see on the hundredth day?</a:t>
            </a:r>
          </a:p>
          <a:p>
            <a:pPr>
              <a:buNone/>
            </a:pPr>
            <a:r>
              <a:rPr lang="en-US" sz="2400" dirty="0" smtClean="0">
                <a:latin typeface="+mn-lt"/>
              </a:rPr>
              <a:t>  </a:t>
            </a:r>
          </a:p>
          <a:p>
            <a:r>
              <a:rPr lang="en-US" sz="2400" dirty="0" smtClean="0">
                <a:latin typeface="+mn-lt"/>
              </a:rPr>
              <a:t>Extension:  Write a rule for finding how many birds he will see on any number of days.</a:t>
            </a:r>
          </a:p>
          <a:p>
            <a:pPr eaLnBrk="1" hangingPunct="1">
              <a:buNone/>
            </a:pPr>
            <a:endParaRPr lang="en-US" sz="2400" dirty="0" smtClean="0">
              <a:latin typeface="+mn-lt"/>
            </a:endParaRPr>
          </a:p>
        </p:txBody>
      </p:sp>
      <p:pic>
        <p:nvPicPr>
          <p:cNvPr id="18" name="Picture 17" descr="C:\Documents and Settings\sbriceno\Local Settings\Temporary Internet Files\Content.IE5\WOMMOQOR\MCPE03050_0000[1].wmf"/>
          <p:cNvPicPr/>
          <p:nvPr/>
        </p:nvPicPr>
        <p:blipFill>
          <a:blip r:embed="rId2" cstate="print"/>
          <a:srcRect/>
          <a:stretch>
            <a:fillRect/>
          </a:stretch>
        </p:blipFill>
        <p:spPr bwMode="auto">
          <a:xfrm>
            <a:off x="6553200" y="76201"/>
            <a:ext cx="1543050" cy="152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a:xfrm>
            <a:off x="685800" y="304800"/>
            <a:ext cx="7772400" cy="762000"/>
          </a:xfrm>
        </p:spPr>
        <p:txBody>
          <a:bodyPr/>
          <a:lstStyle/>
          <a:p>
            <a:pPr>
              <a:defRPr/>
            </a:pPr>
            <a:r>
              <a:rPr lang="en-US" dirty="0">
                <a:effectLst>
                  <a:outerShdw blurRad="38100" dist="38100" dir="2700000" algn="tl">
                    <a:srgbClr val="C0C0C0"/>
                  </a:outerShdw>
                </a:effectLst>
                <a:latin typeface="+mn-lt"/>
              </a:rPr>
              <a:t>Analyzing Student Work</a:t>
            </a:r>
          </a:p>
        </p:txBody>
      </p:sp>
      <p:sp>
        <p:nvSpPr>
          <p:cNvPr id="93187" name="Rectangle 3"/>
          <p:cNvSpPr>
            <a:spLocks noGrp="1" noChangeArrowheads="1"/>
          </p:cNvSpPr>
          <p:nvPr>
            <p:ph type="body" idx="1"/>
          </p:nvPr>
        </p:nvSpPr>
        <p:spPr>
          <a:xfrm>
            <a:off x="228600" y="1371600"/>
            <a:ext cx="8763000" cy="4953000"/>
          </a:xfrm>
        </p:spPr>
        <p:txBody>
          <a:bodyPr/>
          <a:lstStyle/>
          <a:p>
            <a:pPr>
              <a:lnSpc>
                <a:spcPct val="90000"/>
              </a:lnSpc>
            </a:pPr>
            <a:r>
              <a:rPr lang="en-US" sz="3000" dirty="0" smtClean="0">
                <a:latin typeface="+mn-lt"/>
              </a:rPr>
              <a:t>Examine each students’ response. </a:t>
            </a:r>
            <a:br>
              <a:rPr lang="en-US" sz="3000" dirty="0" smtClean="0">
                <a:latin typeface="+mn-lt"/>
              </a:rPr>
            </a:br>
            <a:r>
              <a:rPr lang="en-US" sz="3000" dirty="0" smtClean="0">
                <a:latin typeface="+mn-lt"/>
              </a:rPr>
              <a:t>What does it suggest the student understands? Does not understand? Why?</a:t>
            </a:r>
          </a:p>
          <a:p>
            <a:pPr lvl="1">
              <a:lnSpc>
                <a:spcPct val="90000"/>
              </a:lnSpc>
              <a:spcBef>
                <a:spcPct val="50000"/>
              </a:spcBef>
            </a:pPr>
            <a:r>
              <a:rPr lang="en-US" sz="3000" dirty="0" smtClean="0">
                <a:latin typeface="+mn-lt"/>
              </a:rPr>
              <a:t>Which response do you think shows the greatest understanding?  Why?</a:t>
            </a:r>
          </a:p>
          <a:p>
            <a:pPr lvl="1">
              <a:lnSpc>
                <a:spcPct val="90000"/>
              </a:lnSpc>
              <a:spcBef>
                <a:spcPct val="50000"/>
              </a:spcBef>
            </a:pPr>
            <a:r>
              <a:rPr lang="en-US" sz="3000" dirty="0" smtClean="0">
                <a:latin typeface="+mn-lt"/>
              </a:rPr>
              <a:t>Which response do you think shows the least understanding?  Why?</a:t>
            </a:r>
          </a:p>
          <a:p>
            <a:pPr>
              <a:lnSpc>
                <a:spcPct val="90000"/>
              </a:lnSpc>
              <a:spcBef>
                <a:spcPct val="50000"/>
              </a:spcBef>
            </a:pPr>
            <a:r>
              <a:rPr lang="en-US" sz="3000" dirty="0" smtClean="0">
                <a:latin typeface="+mn-lt"/>
              </a:rPr>
              <a:t>Rank your group’s student responses from weakest to strongest using a 1, 2, 3, and 4 ranking.  1 being weakest understanding.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318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9318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9318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9318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7" grpId="0" build="p"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5235" name="Rectangle 3"/>
          <p:cNvSpPr>
            <a:spLocks noGrp="1" noChangeArrowheads="1"/>
          </p:cNvSpPr>
          <p:nvPr>
            <p:ph type="body" idx="1"/>
          </p:nvPr>
        </p:nvSpPr>
        <p:spPr>
          <a:xfrm>
            <a:off x="838200" y="1600200"/>
            <a:ext cx="7391400" cy="4114800"/>
          </a:xfrm>
        </p:spPr>
        <p:txBody>
          <a:bodyPr/>
          <a:lstStyle/>
          <a:p>
            <a:r>
              <a:rPr lang="en-US" sz="3600" dirty="0" smtClean="0">
                <a:latin typeface="+mn-lt"/>
              </a:rPr>
              <a:t>What are the characteristics of a response that indicates understanding?</a:t>
            </a:r>
          </a:p>
          <a:p>
            <a:r>
              <a:rPr lang="en-US" sz="3600" dirty="0" smtClean="0">
                <a:latin typeface="+mn-lt"/>
              </a:rPr>
              <a:t>What are the characteristics of a response that indicates a lack of understanding?</a:t>
            </a:r>
          </a:p>
        </p:txBody>
      </p:sp>
      <p:sp>
        <p:nvSpPr>
          <p:cNvPr id="95236" name="Rectangle 4"/>
          <p:cNvSpPr>
            <a:spLocks noChangeArrowheads="1"/>
          </p:cNvSpPr>
          <p:nvPr/>
        </p:nvSpPr>
        <p:spPr bwMode="auto">
          <a:xfrm>
            <a:off x="685800" y="381000"/>
            <a:ext cx="7772400" cy="762000"/>
          </a:xfrm>
          <a:prstGeom prst="rect">
            <a:avLst/>
          </a:prstGeom>
          <a:noFill/>
          <a:ln w="9525">
            <a:noFill/>
            <a:miter lim="800000"/>
            <a:headEnd/>
            <a:tailEnd/>
          </a:ln>
          <a:effectLst/>
        </p:spPr>
        <p:txBody>
          <a:bodyPr anchor="ctr"/>
          <a:lstStyle/>
          <a:p>
            <a:pPr algn="ctr">
              <a:defRPr/>
            </a:pPr>
            <a:r>
              <a:rPr lang="en-US" sz="4400" dirty="0">
                <a:effectLst>
                  <a:outerShdw blurRad="38100" dist="38100" dir="2700000" algn="tl">
                    <a:srgbClr val="C0C0C0"/>
                  </a:outerShdw>
                </a:effectLst>
                <a:latin typeface="Century Gothic" pitchFamily="34" charset="0"/>
              </a:rPr>
              <a:t>Analyzing Student Work</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523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9523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5" grpId="0" build="p"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5236" name="Rectangle 4"/>
          <p:cNvSpPr>
            <a:spLocks noChangeArrowheads="1"/>
          </p:cNvSpPr>
          <p:nvPr/>
        </p:nvSpPr>
        <p:spPr bwMode="auto">
          <a:xfrm>
            <a:off x="685800" y="381000"/>
            <a:ext cx="7772400" cy="762000"/>
          </a:xfrm>
          <a:prstGeom prst="rect">
            <a:avLst/>
          </a:prstGeom>
          <a:noFill/>
          <a:ln w="9525">
            <a:noFill/>
            <a:miter lim="800000"/>
            <a:headEnd/>
            <a:tailEnd/>
          </a:ln>
          <a:effectLst/>
        </p:spPr>
        <p:txBody>
          <a:bodyPr anchor="ctr"/>
          <a:lstStyle/>
          <a:p>
            <a:pPr algn="ctr">
              <a:defRPr/>
            </a:pPr>
            <a:r>
              <a:rPr lang="en-US" sz="4400" dirty="0" smtClean="0">
                <a:effectLst>
                  <a:outerShdw blurRad="38100" dist="38100" dir="2700000" algn="tl">
                    <a:srgbClr val="C0C0C0"/>
                  </a:outerShdw>
                </a:effectLst>
                <a:latin typeface="Century Gothic" pitchFamily="34" charset="0"/>
              </a:rPr>
              <a:t>Sample A</a:t>
            </a:r>
            <a:endParaRPr lang="en-US" sz="4400" dirty="0">
              <a:effectLst>
                <a:outerShdw blurRad="38100" dist="38100" dir="2700000" algn="tl">
                  <a:srgbClr val="C0C0C0"/>
                </a:outerShdw>
              </a:effectLst>
              <a:latin typeface="Century Gothic" pitchFamily="34" charset="0"/>
            </a:endParaRPr>
          </a:p>
        </p:txBody>
      </p:sp>
      <p:sp>
        <p:nvSpPr>
          <p:cNvPr id="8" name="TextBox 7"/>
          <p:cNvSpPr txBox="1"/>
          <p:nvPr/>
        </p:nvSpPr>
        <p:spPr>
          <a:xfrm>
            <a:off x="3886200" y="4724400"/>
            <a:ext cx="1371600" cy="1200329"/>
          </a:xfrm>
          <a:prstGeom prst="rect">
            <a:avLst/>
          </a:prstGeom>
          <a:solidFill>
            <a:schemeClr val="bg1"/>
          </a:solidFill>
          <a:ln>
            <a:noFill/>
          </a:ln>
        </p:spPr>
        <p:txBody>
          <a:bodyPr wrap="square" rtlCol="0">
            <a:spAutoFit/>
          </a:bodyPr>
          <a:lstStyle/>
          <a:p>
            <a:endParaRPr lang="en-US" dirty="0" smtClean="0"/>
          </a:p>
          <a:p>
            <a:endParaRPr lang="en-US" dirty="0" smtClean="0"/>
          </a:p>
          <a:p>
            <a:endParaRPr lang="en-US" dirty="0" smtClean="0"/>
          </a:p>
          <a:p>
            <a:endParaRPr lang="en-US" dirty="0"/>
          </a:p>
        </p:txBody>
      </p:sp>
      <p:pic>
        <p:nvPicPr>
          <p:cNvPr id="9" name="Picture 8"/>
          <p:cNvPicPr/>
          <p:nvPr/>
        </p:nvPicPr>
        <p:blipFill>
          <a:blip r:embed="rId3" cstate="print"/>
          <a:srcRect/>
          <a:stretch>
            <a:fillRect/>
          </a:stretch>
        </p:blipFill>
        <p:spPr bwMode="auto">
          <a:xfrm>
            <a:off x="2438400" y="1542871"/>
            <a:ext cx="4261485" cy="4553129"/>
          </a:xfrm>
          <a:prstGeom prst="rect">
            <a:avLst/>
          </a:prstGeom>
          <a:noFill/>
          <a:ln w="9525">
            <a:noFill/>
            <a:miter lim="800000"/>
            <a:headEnd/>
            <a:tailEnd/>
          </a:ln>
        </p:spPr>
      </p:pic>
      <p:sp>
        <p:nvSpPr>
          <p:cNvPr id="167938" name="Text Box 2"/>
          <p:cNvSpPr txBox="1">
            <a:spLocks noChangeArrowheads="1"/>
          </p:cNvSpPr>
          <p:nvPr/>
        </p:nvSpPr>
        <p:spPr bwMode="auto">
          <a:xfrm>
            <a:off x="2438400" y="3651250"/>
            <a:ext cx="1327150" cy="183515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5236" name="Rectangle 4"/>
          <p:cNvSpPr>
            <a:spLocks noChangeArrowheads="1"/>
          </p:cNvSpPr>
          <p:nvPr/>
        </p:nvSpPr>
        <p:spPr bwMode="auto">
          <a:xfrm>
            <a:off x="685800" y="381000"/>
            <a:ext cx="7772400" cy="762000"/>
          </a:xfrm>
          <a:prstGeom prst="rect">
            <a:avLst/>
          </a:prstGeom>
          <a:noFill/>
          <a:ln w="9525">
            <a:noFill/>
            <a:miter lim="800000"/>
            <a:headEnd/>
            <a:tailEnd/>
          </a:ln>
          <a:effectLst/>
        </p:spPr>
        <p:txBody>
          <a:bodyPr anchor="ctr"/>
          <a:lstStyle/>
          <a:p>
            <a:pPr algn="ctr">
              <a:defRPr/>
            </a:pPr>
            <a:r>
              <a:rPr lang="en-US" sz="4400" dirty="0" smtClean="0">
                <a:effectLst>
                  <a:outerShdw blurRad="38100" dist="38100" dir="2700000" algn="tl">
                    <a:srgbClr val="C0C0C0"/>
                  </a:outerShdw>
                </a:effectLst>
                <a:latin typeface="Century Gothic" pitchFamily="34" charset="0"/>
              </a:rPr>
              <a:t>Sample B</a:t>
            </a:r>
            <a:endParaRPr lang="en-US" sz="4400" dirty="0">
              <a:effectLst>
                <a:outerShdw blurRad="38100" dist="38100" dir="2700000" algn="tl">
                  <a:srgbClr val="C0C0C0"/>
                </a:outerShdw>
              </a:effectLst>
              <a:latin typeface="Century Gothic" pitchFamily="34" charset="0"/>
            </a:endParaRPr>
          </a:p>
        </p:txBody>
      </p:sp>
      <p:sp>
        <p:nvSpPr>
          <p:cNvPr id="8" name="TextBox 7"/>
          <p:cNvSpPr txBox="1"/>
          <p:nvPr/>
        </p:nvSpPr>
        <p:spPr>
          <a:xfrm>
            <a:off x="3886200" y="4724400"/>
            <a:ext cx="1371600" cy="1200329"/>
          </a:xfrm>
          <a:prstGeom prst="rect">
            <a:avLst/>
          </a:prstGeom>
          <a:solidFill>
            <a:schemeClr val="bg1"/>
          </a:solidFill>
          <a:ln>
            <a:noFill/>
          </a:ln>
        </p:spPr>
        <p:txBody>
          <a:bodyPr wrap="square" rtlCol="0">
            <a:spAutoFit/>
          </a:bodyPr>
          <a:lstStyle/>
          <a:p>
            <a:endParaRPr lang="en-US" dirty="0" smtClean="0"/>
          </a:p>
          <a:p>
            <a:endParaRPr lang="en-US" dirty="0" smtClean="0"/>
          </a:p>
          <a:p>
            <a:endParaRPr lang="en-US" dirty="0" smtClean="0"/>
          </a:p>
          <a:p>
            <a:endParaRPr lang="en-US" dirty="0"/>
          </a:p>
        </p:txBody>
      </p:sp>
      <p:sp>
        <p:nvSpPr>
          <p:cNvPr id="10" name="TextBox 9"/>
          <p:cNvSpPr txBox="1"/>
          <p:nvPr/>
        </p:nvSpPr>
        <p:spPr>
          <a:xfrm>
            <a:off x="4876800" y="3200400"/>
            <a:ext cx="1905000" cy="2031325"/>
          </a:xfrm>
          <a:prstGeom prst="rect">
            <a:avLst/>
          </a:prstGeom>
          <a:solidFill>
            <a:schemeClr val="bg1"/>
          </a:solidFill>
          <a:ln>
            <a:noFill/>
          </a:ln>
        </p:spPr>
        <p:txBody>
          <a:bodyPr wrap="square" rtlCol="0">
            <a:spAutoFit/>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pic>
        <p:nvPicPr>
          <p:cNvPr id="6" name="Picture 5"/>
          <p:cNvPicPr/>
          <p:nvPr/>
        </p:nvPicPr>
        <p:blipFill>
          <a:blip r:embed="rId3" cstate="print"/>
          <a:srcRect/>
          <a:stretch>
            <a:fillRect/>
          </a:stretch>
        </p:blipFill>
        <p:spPr bwMode="auto">
          <a:xfrm>
            <a:off x="1885950" y="1600200"/>
            <a:ext cx="5372100" cy="3657600"/>
          </a:xfrm>
          <a:prstGeom prst="rect">
            <a:avLst/>
          </a:prstGeom>
          <a:noFill/>
          <a:ln w="9525">
            <a:noFill/>
            <a:miter lim="800000"/>
            <a:headEnd/>
            <a:tailEnd/>
          </a:ln>
        </p:spPr>
      </p:pic>
      <p:sp>
        <p:nvSpPr>
          <p:cNvPr id="168962" name="Text Box 2"/>
          <p:cNvSpPr txBox="1">
            <a:spLocks noChangeArrowheads="1"/>
          </p:cNvSpPr>
          <p:nvPr/>
        </p:nvSpPr>
        <p:spPr bwMode="auto">
          <a:xfrm>
            <a:off x="4876800" y="2667000"/>
            <a:ext cx="2362200" cy="144780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5236" name="Rectangle 4"/>
          <p:cNvSpPr>
            <a:spLocks noChangeArrowheads="1"/>
          </p:cNvSpPr>
          <p:nvPr/>
        </p:nvSpPr>
        <p:spPr bwMode="auto">
          <a:xfrm>
            <a:off x="685800" y="381000"/>
            <a:ext cx="7772400" cy="762000"/>
          </a:xfrm>
          <a:prstGeom prst="rect">
            <a:avLst/>
          </a:prstGeom>
          <a:noFill/>
          <a:ln w="9525">
            <a:noFill/>
            <a:miter lim="800000"/>
            <a:headEnd/>
            <a:tailEnd/>
          </a:ln>
          <a:effectLst/>
        </p:spPr>
        <p:txBody>
          <a:bodyPr anchor="ctr"/>
          <a:lstStyle/>
          <a:p>
            <a:pPr algn="ctr">
              <a:defRPr/>
            </a:pPr>
            <a:r>
              <a:rPr lang="en-US" sz="4400" dirty="0" smtClean="0">
                <a:effectLst>
                  <a:outerShdw blurRad="38100" dist="38100" dir="2700000" algn="tl">
                    <a:srgbClr val="C0C0C0"/>
                  </a:outerShdw>
                </a:effectLst>
                <a:latin typeface="Century Gothic" pitchFamily="34" charset="0"/>
              </a:rPr>
              <a:t>Sample C</a:t>
            </a:r>
            <a:endParaRPr lang="en-US" sz="4400" dirty="0">
              <a:effectLst>
                <a:outerShdw blurRad="38100" dist="38100" dir="2700000" algn="tl">
                  <a:srgbClr val="C0C0C0"/>
                </a:outerShdw>
              </a:effectLst>
              <a:latin typeface="Century Gothic" pitchFamily="34" charset="0"/>
            </a:endParaRPr>
          </a:p>
        </p:txBody>
      </p:sp>
      <p:sp>
        <p:nvSpPr>
          <p:cNvPr id="10" name="TextBox 9"/>
          <p:cNvSpPr txBox="1"/>
          <p:nvPr/>
        </p:nvSpPr>
        <p:spPr>
          <a:xfrm>
            <a:off x="4876800" y="3200400"/>
            <a:ext cx="1905000" cy="2031325"/>
          </a:xfrm>
          <a:prstGeom prst="rect">
            <a:avLst/>
          </a:prstGeom>
          <a:solidFill>
            <a:schemeClr val="bg1"/>
          </a:solidFill>
          <a:ln>
            <a:noFill/>
          </a:ln>
        </p:spPr>
        <p:txBody>
          <a:bodyPr wrap="square" rtlCol="0">
            <a:spAutoFit/>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11" name="TextBox 10"/>
          <p:cNvSpPr txBox="1"/>
          <p:nvPr/>
        </p:nvSpPr>
        <p:spPr>
          <a:xfrm>
            <a:off x="685800" y="4419600"/>
            <a:ext cx="1447800" cy="923330"/>
          </a:xfrm>
          <a:prstGeom prst="rect">
            <a:avLst/>
          </a:prstGeom>
          <a:solidFill>
            <a:schemeClr val="bg1"/>
          </a:solidFill>
          <a:ln>
            <a:noFill/>
          </a:ln>
        </p:spPr>
        <p:txBody>
          <a:bodyPr wrap="square" rtlCol="0">
            <a:spAutoFit/>
          </a:bodyPr>
          <a:lstStyle/>
          <a:p>
            <a:endParaRPr lang="en-US" dirty="0" smtClean="0"/>
          </a:p>
          <a:p>
            <a:endParaRPr lang="en-US" dirty="0" smtClean="0"/>
          </a:p>
          <a:p>
            <a:endParaRPr lang="en-US" dirty="0"/>
          </a:p>
        </p:txBody>
      </p:sp>
      <p:sp>
        <p:nvSpPr>
          <p:cNvPr id="12" name="TextBox 11"/>
          <p:cNvSpPr txBox="1"/>
          <p:nvPr/>
        </p:nvSpPr>
        <p:spPr>
          <a:xfrm>
            <a:off x="3810000" y="4308395"/>
            <a:ext cx="1177925" cy="923329"/>
          </a:xfrm>
          <a:prstGeom prst="rect">
            <a:avLst/>
          </a:prstGeom>
          <a:solidFill>
            <a:schemeClr val="bg1"/>
          </a:solidFill>
          <a:ln>
            <a:noFill/>
          </a:ln>
        </p:spPr>
        <p:txBody>
          <a:bodyPr wrap="square" rtlCol="0">
            <a:spAutoFit/>
          </a:bodyPr>
          <a:lstStyle/>
          <a:p>
            <a:endParaRPr lang="en-US" dirty="0" smtClean="0"/>
          </a:p>
          <a:p>
            <a:endParaRPr lang="en-US" dirty="0" smtClean="0"/>
          </a:p>
          <a:p>
            <a:endParaRPr lang="en-US" dirty="0"/>
          </a:p>
        </p:txBody>
      </p:sp>
      <p:pic>
        <p:nvPicPr>
          <p:cNvPr id="8" name="Picture 7"/>
          <p:cNvPicPr/>
          <p:nvPr/>
        </p:nvPicPr>
        <p:blipFill>
          <a:blip r:embed="rId3" cstate="print"/>
          <a:srcRect/>
          <a:stretch>
            <a:fillRect/>
          </a:stretch>
        </p:blipFill>
        <p:spPr bwMode="auto">
          <a:xfrm>
            <a:off x="1920875" y="1676400"/>
            <a:ext cx="5302250" cy="4635500"/>
          </a:xfrm>
          <a:prstGeom prst="rect">
            <a:avLst/>
          </a:prstGeom>
          <a:noFill/>
          <a:ln w="9525">
            <a:noFill/>
            <a:miter lim="800000"/>
            <a:headEnd/>
            <a:tailEnd/>
          </a:ln>
        </p:spPr>
      </p:pic>
      <p:sp>
        <p:nvSpPr>
          <p:cNvPr id="169986" name="Text Box 2"/>
          <p:cNvSpPr txBox="1">
            <a:spLocks noChangeArrowheads="1"/>
          </p:cNvSpPr>
          <p:nvPr/>
        </p:nvSpPr>
        <p:spPr bwMode="auto">
          <a:xfrm>
            <a:off x="1920875" y="4037925"/>
            <a:ext cx="1854200" cy="119380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5236" name="Rectangle 4"/>
          <p:cNvSpPr>
            <a:spLocks noChangeArrowheads="1"/>
          </p:cNvSpPr>
          <p:nvPr/>
        </p:nvSpPr>
        <p:spPr bwMode="auto">
          <a:xfrm>
            <a:off x="685800" y="381000"/>
            <a:ext cx="7772400" cy="762000"/>
          </a:xfrm>
          <a:prstGeom prst="rect">
            <a:avLst/>
          </a:prstGeom>
          <a:noFill/>
          <a:ln w="9525">
            <a:noFill/>
            <a:miter lim="800000"/>
            <a:headEnd/>
            <a:tailEnd/>
          </a:ln>
          <a:effectLst/>
        </p:spPr>
        <p:txBody>
          <a:bodyPr anchor="ctr"/>
          <a:lstStyle/>
          <a:p>
            <a:pPr algn="ctr">
              <a:defRPr/>
            </a:pPr>
            <a:r>
              <a:rPr lang="en-US" sz="4400" dirty="0" smtClean="0">
                <a:effectLst>
                  <a:outerShdw blurRad="38100" dist="38100" dir="2700000" algn="tl">
                    <a:srgbClr val="C0C0C0"/>
                  </a:outerShdw>
                </a:effectLst>
                <a:latin typeface="Century Gothic" pitchFamily="34" charset="0"/>
              </a:rPr>
              <a:t>Sample D</a:t>
            </a:r>
            <a:endParaRPr lang="en-US" sz="4400" dirty="0">
              <a:effectLst>
                <a:outerShdw blurRad="38100" dist="38100" dir="2700000" algn="tl">
                  <a:srgbClr val="C0C0C0"/>
                </a:outerShdw>
              </a:effectLst>
              <a:latin typeface="Century Gothic" pitchFamily="34" charset="0"/>
            </a:endParaRPr>
          </a:p>
        </p:txBody>
      </p:sp>
      <p:sp>
        <p:nvSpPr>
          <p:cNvPr id="10" name="TextBox 9"/>
          <p:cNvSpPr txBox="1"/>
          <p:nvPr/>
        </p:nvSpPr>
        <p:spPr>
          <a:xfrm>
            <a:off x="4876800" y="3200400"/>
            <a:ext cx="1905000" cy="2031325"/>
          </a:xfrm>
          <a:prstGeom prst="rect">
            <a:avLst/>
          </a:prstGeom>
          <a:solidFill>
            <a:schemeClr val="bg1"/>
          </a:solidFill>
          <a:ln>
            <a:noFill/>
          </a:ln>
        </p:spPr>
        <p:txBody>
          <a:bodyPr wrap="square" rtlCol="0">
            <a:spAutoFit/>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pic>
        <p:nvPicPr>
          <p:cNvPr id="5" name="Picture 4"/>
          <p:cNvPicPr/>
          <p:nvPr/>
        </p:nvPicPr>
        <p:blipFill>
          <a:blip r:embed="rId3" cstate="print"/>
          <a:srcRect/>
          <a:stretch>
            <a:fillRect/>
          </a:stretch>
        </p:blipFill>
        <p:spPr bwMode="auto">
          <a:xfrm>
            <a:off x="2743200" y="1676400"/>
            <a:ext cx="4712970" cy="4051300"/>
          </a:xfrm>
          <a:prstGeom prst="rect">
            <a:avLst/>
          </a:prstGeom>
          <a:noFill/>
          <a:ln w="9525">
            <a:noFill/>
            <a:miter lim="800000"/>
            <a:headEnd/>
            <a:tailEnd/>
          </a:ln>
        </p:spPr>
      </p:pic>
      <p:sp>
        <p:nvSpPr>
          <p:cNvPr id="171010" name="Text Box 2"/>
          <p:cNvSpPr txBox="1">
            <a:spLocks noChangeArrowheads="1"/>
          </p:cNvSpPr>
          <p:nvPr/>
        </p:nvSpPr>
        <p:spPr bwMode="auto">
          <a:xfrm>
            <a:off x="5176520" y="4191000"/>
            <a:ext cx="2279650" cy="1198563"/>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228600" y="228600"/>
            <a:ext cx="8686800" cy="1143000"/>
          </a:xfrm>
          <a:noFill/>
          <a:ln/>
        </p:spPr>
        <p:txBody>
          <a:bodyPr/>
          <a:lstStyle/>
          <a:p>
            <a:pPr>
              <a:lnSpc>
                <a:spcPct val="90000"/>
              </a:lnSpc>
            </a:pPr>
            <a:r>
              <a:rPr lang="en-US" b="0" dirty="0" smtClean="0">
                <a:effectLst>
                  <a:outerShdw blurRad="38100" dist="38100" dir="2700000" algn="tl">
                    <a:srgbClr val="C0C0C0"/>
                  </a:outerShdw>
                </a:effectLst>
              </a:rPr>
              <a:t>Reflection</a:t>
            </a:r>
            <a:endParaRPr lang="en-US" b="0" dirty="0">
              <a:effectLst>
                <a:outerShdw blurRad="38100" dist="38100" dir="2700000" algn="tl">
                  <a:srgbClr val="C0C0C0"/>
                </a:outerShdw>
              </a:effectLst>
            </a:endParaRPr>
          </a:p>
        </p:txBody>
      </p:sp>
      <p:sp>
        <p:nvSpPr>
          <p:cNvPr id="79875" name="Rectangle 3"/>
          <p:cNvSpPr>
            <a:spLocks noGrp="1" noChangeArrowheads="1"/>
          </p:cNvSpPr>
          <p:nvPr>
            <p:ph type="body" idx="1"/>
          </p:nvPr>
        </p:nvSpPr>
        <p:spPr>
          <a:xfrm>
            <a:off x="457200" y="1295400"/>
            <a:ext cx="8001000" cy="4495800"/>
          </a:xfrm>
          <a:noFill/>
          <a:ln/>
        </p:spPr>
        <p:txBody>
          <a:bodyPr/>
          <a:lstStyle/>
          <a:p>
            <a:pPr>
              <a:lnSpc>
                <a:spcPct val="80000"/>
              </a:lnSpc>
              <a:buFont typeface="Wingdings" pitchFamily="2" charset="2"/>
              <a:buNone/>
            </a:pPr>
            <a:r>
              <a:rPr lang="en-US" sz="2400" dirty="0"/>
              <a:t>	</a:t>
            </a:r>
          </a:p>
          <a:p>
            <a:pPr>
              <a:lnSpc>
                <a:spcPct val="90000"/>
              </a:lnSpc>
              <a:buFont typeface="Wingdings" pitchFamily="2" charset="2"/>
              <a:buNone/>
            </a:pPr>
            <a:r>
              <a:rPr lang="en-US" dirty="0" smtClean="0"/>
              <a:t>	</a:t>
            </a:r>
            <a:r>
              <a:rPr lang="en-US" sz="3200" dirty="0" smtClean="0"/>
              <a:t>What implications may the experience of the Task Sort have on my teaching?</a:t>
            </a:r>
          </a:p>
          <a:p>
            <a:pPr>
              <a:lnSpc>
                <a:spcPct val="90000"/>
              </a:lnSpc>
              <a:buFont typeface="Wingdings" pitchFamily="2" charset="2"/>
              <a:buNone/>
            </a:pPr>
            <a:endParaRPr lang="en-US" sz="2000" dirty="0" smtClean="0"/>
          </a:p>
          <a:p>
            <a:pPr>
              <a:lnSpc>
                <a:spcPct val="90000"/>
              </a:lnSpc>
              <a:buFont typeface="Wingdings" pitchFamily="2" charset="2"/>
              <a:buNone/>
            </a:pPr>
            <a:r>
              <a:rPr lang="en-US" sz="3200" dirty="0" smtClean="0"/>
              <a:t>	What and how can I share important pieces of the Task Sort back </a:t>
            </a:r>
            <a:r>
              <a:rPr lang="en-US" sz="3200" dirty="0" smtClean="0"/>
              <a:t>on my campus?</a:t>
            </a:r>
          </a:p>
          <a:p>
            <a:pPr>
              <a:lnSpc>
                <a:spcPct val="90000"/>
              </a:lnSpc>
              <a:buFont typeface="Wingdings" pitchFamily="2" charset="2"/>
              <a:buNone/>
            </a:pPr>
            <a:endParaRPr lang="en-US" sz="2000" dirty="0" smtClean="0"/>
          </a:p>
          <a:p>
            <a:pPr>
              <a:lnSpc>
                <a:spcPct val="90000"/>
              </a:lnSpc>
              <a:buFont typeface="Wingdings" pitchFamily="2" charset="2"/>
              <a:buNone/>
            </a:pPr>
            <a:r>
              <a:rPr lang="en-US" dirty="0" smtClean="0"/>
              <a:t>	Please answer these questions on an index card and place in the back sleeve cover of your binder for “safe keeping”</a:t>
            </a:r>
            <a:endParaRPr lang="en-US" sz="3200" dirty="0"/>
          </a:p>
          <a:p>
            <a:pPr>
              <a:buFont typeface="Wingdings" pitchFamily="2" charset="2"/>
              <a:buNone/>
            </a:pPr>
            <a:endParaRPr lang="en-US" sz="3200" dirty="0"/>
          </a:p>
          <a:p>
            <a:pPr>
              <a:buFont typeface="Wingdings" pitchFamily="2" charset="2"/>
              <a:buNone/>
            </a:pPr>
            <a:endParaRPr lang="en-US" dirty="0"/>
          </a:p>
          <a:p>
            <a:pPr>
              <a:buFont typeface="Wingdings" pitchFamily="2" charset="2"/>
              <a:buNone/>
            </a:pPr>
            <a:r>
              <a:rPr lang="en-US" dirty="0"/>
              <a:t> 						</a:t>
            </a:r>
            <a:endParaRPr lang="en-US" sz="18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5235" name="Rectangle 3"/>
          <p:cNvSpPr>
            <a:spLocks noGrp="1" noChangeArrowheads="1"/>
          </p:cNvSpPr>
          <p:nvPr>
            <p:ph type="body" idx="1"/>
          </p:nvPr>
        </p:nvSpPr>
        <p:spPr>
          <a:xfrm>
            <a:off x="838200" y="1600200"/>
            <a:ext cx="7391400" cy="4114800"/>
          </a:xfrm>
        </p:spPr>
        <p:txBody>
          <a:bodyPr/>
          <a:lstStyle/>
          <a:p>
            <a:r>
              <a:rPr lang="en-US" sz="3600" dirty="0" smtClean="0">
                <a:latin typeface="+mn-lt"/>
              </a:rPr>
              <a:t>What are the characteristics of a response that indicates understanding?</a:t>
            </a:r>
          </a:p>
          <a:p>
            <a:r>
              <a:rPr lang="en-US" sz="3600" dirty="0" smtClean="0">
                <a:latin typeface="+mn-lt"/>
              </a:rPr>
              <a:t> What are the characteristics of a response that indicates a lack of understanding?</a:t>
            </a:r>
          </a:p>
        </p:txBody>
      </p:sp>
      <p:sp>
        <p:nvSpPr>
          <p:cNvPr id="95236" name="Rectangle 4"/>
          <p:cNvSpPr>
            <a:spLocks noChangeArrowheads="1"/>
          </p:cNvSpPr>
          <p:nvPr/>
        </p:nvSpPr>
        <p:spPr bwMode="auto">
          <a:xfrm>
            <a:off x="685800" y="381000"/>
            <a:ext cx="7772400" cy="762000"/>
          </a:xfrm>
          <a:prstGeom prst="rect">
            <a:avLst/>
          </a:prstGeom>
          <a:noFill/>
          <a:ln w="9525">
            <a:noFill/>
            <a:miter lim="800000"/>
            <a:headEnd/>
            <a:tailEnd/>
          </a:ln>
          <a:effectLst/>
        </p:spPr>
        <p:txBody>
          <a:bodyPr anchor="ctr"/>
          <a:lstStyle/>
          <a:p>
            <a:pPr algn="ctr">
              <a:defRPr/>
            </a:pPr>
            <a:r>
              <a:rPr lang="en-US" sz="4400" dirty="0">
                <a:effectLst>
                  <a:outerShdw blurRad="38100" dist="38100" dir="2700000" algn="tl">
                    <a:srgbClr val="C0C0C0"/>
                  </a:outerShdw>
                </a:effectLst>
                <a:latin typeface="Century Gothic" pitchFamily="34" charset="0"/>
              </a:rPr>
              <a:t>Analyzing Student Work</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523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9523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5" grpId="0" build="p"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5235" name="Rectangle 3"/>
          <p:cNvSpPr>
            <a:spLocks noGrp="1" noChangeArrowheads="1"/>
          </p:cNvSpPr>
          <p:nvPr>
            <p:ph type="body" idx="1"/>
          </p:nvPr>
        </p:nvSpPr>
        <p:spPr>
          <a:xfrm>
            <a:off x="873102" y="1371600"/>
            <a:ext cx="7391400" cy="1943100"/>
          </a:xfrm>
        </p:spPr>
        <p:txBody>
          <a:bodyPr/>
          <a:lstStyle/>
          <a:p>
            <a:pPr marL="0">
              <a:buNone/>
            </a:pPr>
            <a:r>
              <a:rPr lang="en-US" sz="2800" dirty="0" smtClean="0">
                <a:latin typeface="+mn-lt"/>
              </a:rPr>
              <a:t>Betty has a bird house business.  She sells miniature bird houses through a catalog.  Here is a page from one of her catalogs:</a:t>
            </a:r>
          </a:p>
        </p:txBody>
      </p:sp>
      <p:sp>
        <p:nvSpPr>
          <p:cNvPr id="95236" name="Rectangle 4"/>
          <p:cNvSpPr>
            <a:spLocks noChangeArrowheads="1"/>
          </p:cNvSpPr>
          <p:nvPr/>
        </p:nvSpPr>
        <p:spPr bwMode="auto">
          <a:xfrm>
            <a:off x="685800" y="381000"/>
            <a:ext cx="8153400" cy="762000"/>
          </a:xfrm>
          <a:prstGeom prst="rect">
            <a:avLst/>
          </a:prstGeom>
          <a:noFill/>
          <a:ln w="9525">
            <a:noFill/>
            <a:miter lim="800000"/>
            <a:headEnd/>
            <a:tailEnd/>
          </a:ln>
          <a:effectLst/>
        </p:spPr>
        <p:txBody>
          <a:bodyPr anchor="ctr"/>
          <a:lstStyle/>
          <a:p>
            <a:pPr algn="ctr">
              <a:defRPr/>
            </a:pPr>
            <a:r>
              <a:rPr lang="en-US" sz="3600" dirty="0" smtClean="0">
                <a:effectLst>
                  <a:outerShdw blurRad="38100" dist="38100" dir="2700000" algn="tl">
                    <a:srgbClr val="C0C0C0"/>
                  </a:outerShdw>
                </a:effectLst>
                <a:latin typeface="Century Gothic" pitchFamily="34" charset="0"/>
              </a:rPr>
              <a:t>Betty’s Miniature Bird House Business</a:t>
            </a:r>
            <a:endParaRPr lang="en-US" sz="3600" dirty="0">
              <a:effectLst>
                <a:outerShdw blurRad="38100" dist="38100" dir="2700000" algn="tl">
                  <a:srgbClr val="C0C0C0"/>
                </a:outerShdw>
              </a:effectLst>
              <a:latin typeface="Century Gothic" pitchFamily="34" charset="0"/>
            </a:endParaRPr>
          </a:p>
        </p:txBody>
      </p:sp>
      <p:grpSp>
        <p:nvGrpSpPr>
          <p:cNvPr id="2" name="Group 2"/>
          <p:cNvGrpSpPr>
            <a:grpSpLocks/>
          </p:cNvGrpSpPr>
          <p:nvPr/>
        </p:nvGrpSpPr>
        <p:grpSpPr bwMode="auto">
          <a:xfrm>
            <a:off x="2005179" y="2676525"/>
            <a:ext cx="4876799" cy="1209675"/>
            <a:chOff x="4215" y="2055"/>
            <a:chExt cx="4290" cy="990"/>
          </a:xfrm>
        </p:grpSpPr>
        <p:sp>
          <p:nvSpPr>
            <p:cNvPr id="172035" name="AutoShape 3"/>
            <p:cNvSpPr>
              <a:spLocks noChangeArrowheads="1"/>
            </p:cNvSpPr>
            <p:nvPr/>
          </p:nvSpPr>
          <p:spPr bwMode="auto">
            <a:xfrm>
              <a:off x="4215" y="2715"/>
              <a:ext cx="360" cy="330"/>
            </a:xfrm>
            <a:prstGeom prst="triangle">
              <a:avLst>
                <a:gd name="adj" fmla="val 50000"/>
              </a:avLst>
            </a:prstGeom>
            <a:solidFill>
              <a:srgbClr val="9BBB5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3" name="Group 4"/>
            <p:cNvGrpSpPr>
              <a:grpSpLocks/>
            </p:cNvGrpSpPr>
            <p:nvPr/>
          </p:nvGrpSpPr>
          <p:grpSpPr bwMode="auto">
            <a:xfrm>
              <a:off x="5640" y="2385"/>
              <a:ext cx="705" cy="660"/>
              <a:chOff x="4515" y="2460"/>
              <a:chExt cx="705" cy="660"/>
            </a:xfrm>
          </p:grpSpPr>
          <p:grpSp>
            <p:nvGrpSpPr>
              <p:cNvPr id="4" name="Group 5"/>
              <p:cNvGrpSpPr>
                <a:grpSpLocks/>
              </p:cNvGrpSpPr>
              <p:nvPr/>
            </p:nvGrpSpPr>
            <p:grpSpPr bwMode="auto">
              <a:xfrm>
                <a:off x="4515" y="2460"/>
                <a:ext cx="705" cy="660"/>
                <a:chOff x="4275" y="2220"/>
                <a:chExt cx="705" cy="660"/>
              </a:xfrm>
            </p:grpSpPr>
            <p:sp>
              <p:nvSpPr>
                <p:cNvPr id="172038" name="AutoShape 6"/>
                <p:cNvSpPr>
                  <a:spLocks noChangeArrowheads="1"/>
                </p:cNvSpPr>
                <p:nvPr/>
              </p:nvSpPr>
              <p:spPr bwMode="auto">
                <a:xfrm>
                  <a:off x="4620" y="2550"/>
                  <a:ext cx="360" cy="330"/>
                </a:xfrm>
                <a:prstGeom prst="triangle">
                  <a:avLst>
                    <a:gd name="adj" fmla="val 50000"/>
                  </a:avLst>
                </a:prstGeom>
                <a:solidFill>
                  <a:srgbClr val="9BBB5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2039" name="AutoShape 7"/>
                <p:cNvSpPr>
                  <a:spLocks noChangeArrowheads="1"/>
                </p:cNvSpPr>
                <p:nvPr/>
              </p:nvSpPr>
              <p:spPr bwMode="auto">
                <a:xfrm>
                  <a:off x="4275" y="2550"/>
                  <a:ext cx="360" cy="330"/>
                </a:xfrm>
                <a:prstGeom prst="triangle">
                  <a:avLst>
                    <a:gd name="adj" fmla="val 50000"/>
                  </a:avLst>
                </a:prstGeom>
                <a:solidFill>
                  <a:srgbClr val="9BBB5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2040" name="AutoShape 8"/>
                <p:cNvSpPr>
                  <a:spLocks noChangeArrowheads="1"/>
                </p:cNvSpPr>
                <p:nvPr/>
              </p:nvSpPr>
              <p:spPr bwMode="auto">
                <a:xfrm>
                  <a:off x="4455" y="2220"/>
                  <a:ext cx="360" cy="330"/>
                </a:xfrm>
                <a:prstGeom prst="triangle">
                  <a:avLst>
                    <a:gd name="adj" fmla="val 50000"/>
                  </a:avLst>
                </a:prstGeom>
                <a:solidFill>
                  <a:srgbClr val="9BBB5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72041" name="AutoShape 9"/>
              <p:cNvSpPr>
                <a:spLocks noChangeArrowheads="1"/>
              </p:cNvSpPr>
              <p:nvPr/>
            </p:nvSpPr>
            <p:spPr bwMode="auto">
              <a:xfrm flipV="1">
                <a:off x="4695" y="2790"/>
                <a:ext cx="360" cy="330"/>
              </a:xfrm>
              <a:prstGeom prst="triangle">
                <a:avLst>
                  <a:gd name="adj" fmla="val 50000"/>
                </a:avLst>
              </a:prstGeom>
              <a:solidFill>
                <a:srgbClr val="9BBB5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5" name="Group 10"/>
            <p:cNvGrpSpPr>
              <a:grpSpLocks/>
            </p:cNvGrpSpPr>
            <p:nvPr/>
          </p:nvGrpSpPr>
          <p:grpSpPr bwMode="auto">
            <a:xfrm>
              <a:off x="7425" y="2055"/>
              <a:ext cx="1080" cy="990"/>
              <a:chOff x="6285" y="2130"/>
              <a:chExt cx="1080" cy="990"/>
            </a:xfrm>
          </p:grpSpPr>
          <p:grpSp>
            <p:nvGrpSpPr>
              <p:cNvPr id="6" name="Group 11"/>
              <p:cNvGrpSpPr>
                <a:grpSpLocks/>
              </p:cNvGrpSpPr>
              <p:nvPr/>
            </p:nvGrpSpPr>
            <p:grpSpPr bwMode="auto">
              <a:xfrm>
                <a:off x="6285" y="2130"/>
                <a:ext cx="1080" cy="990"/>
                <a:chOff x="6285" y="2130"/>
                <a:chExt cx="1080" cy="990"/>
              </a:xfrm>
            </p:grpSpPr>
            <p:sp>
              <p:nvSpPr>
                <p:cNvPr id="172044" name="AutoShape 12"/>
                <p:cNvSpPr>
                  <a:spLocks noChangeArrowheads="1"/>
                </p:cNvSpPr>
                <p:nvPr/>
              </p:nvSpPr>
              <p:spPr bwMode="auto">
                <a:xfrm>
                  <a:off x="6285" y="2790"/>
                  <a:ext cx="360" cy="330"/>
                </a:xfrm>
                <a:prstGeom prst="triangle">
                  <a:avLst>
                    <a:gd name="adj" fmla="val 50000"/>
                  </a:avLst>
                </a:prstGeom>
                <a:solidFill>
                  <a:srgbClr val="9BBB5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7" name="Group 13"/>
                <p:cNvGrpSpPr>
                  <a:grpSpLocks/>
                </p:cNvGrpSpPr>
                <p:nvPr/>
              </p:nvGrpSpPr>
              <p:grpSpPr bwMode="auto">
                <a:xfrm>
                  <a:off x="6465" y="2130"/>
                  <a:ext cx="705" cy="660"/>
                  <a:chOff x="4275" y="2220"/>
                  <a:chExt cx="705" cy="660"/>
                </a:xfrm>
              </p:grpSpPr>
              <p:sp>
                <p:nvSpPr>
                  <p:cNvPr id="172046" name="AutoShape 14"/>
                  <p:cNvSpPr>
                    <a:spLocks noChangeArrowheads="1"/>
                  </p:cNvSpPr>
                  <p:nvPr/>
                </p:nvSpPr>
                <p:spPr bwMode="auto">
                  <a:xfrm>
                    <a:off x="4620" y="2550"/>
                    <a:ext cx="360" cy="330"/>
                  </a:xfrm>
                  <a:prstGeom prst="triangle">
                    <a:avLst>
                      <a:gd name="adj" fmla="val 50000"/>
                    </a:avLst>
                  </a:prstGeom>
                  <a:solidFill>
                    <a:srgbClr val="9BBB5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2047" name="AutoShape 15"/>
                  <p:cNvSpPr>
                    <a:spLocks noChangeArrowheads="1"/>
                  </p:cNvSpPr>
                  <p:nvPr/>
                </p:nvSpPr>
                <p:spPr bwMode="auto">
                  <a:xfrm>
                    <a:off x="4275" y="2550"/>
                    <a:ext cx="360" cy="330"/>
                  </a:xfrm>
                  <a:prstGeom prst="triangle">
                    <a:avLst>
                      <a:gd name="adj" fmla="val 50000"/>
                    </a:avLst>
                  </a:prstGeom>
                  <a:solidFill>
                    <a:srgbClr val="9BBB5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2048" name="AutoShape 16"/>
                  <p:cNvSpPr>
                    <a:spLocks noChangeArrowheads="1"/>
                  </p:cNvSpPr>
                  <p:nvPr/>
                </p:nvSpPr>
                <p:spPr bwMode="auto">
                  <a:xfrm>
                    <a:off x="4455" y="2220"/>
                    <a:ext cx="360" cy="330"/>
                  </a:xfrm>
                  <a:prstGeom prst="triangle">
                    <a:avLst>
                      <a:gd name="adj" fmla="val 50000"/>
                    </a:avLst>
                  </a:prstGeom>
                  <a:solidFill>
                    <a:srgbClr val="9BBB5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72049" name="AutoShape 17"/>
                <p:cNvSpPr>
                  <a:spLocks noChangeArrowheads="1"/>
                </p:cNvSpPr>
                <p:nvPr/>
              </p:nvSpPr>
              <p:spPr bwMode="auto">
                <a:xfrm>
                  <a:off x="6645" y="2790"/>
                  <a:ext cx="360" cy="330"/>
                </a:xfrm>
                <a:prstGeom prst="triangle">
                  <a:avLst>
                    <a:gd name="adj" fmla="val 50000"/>
                  </a:avLst>
                </a:prstGeom>
                <a:solidFill>
                  <a:srgbClr val="9BBB5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2050" name="AutoShape 18"/>
                <p:cNvSpPr>
                  <a:spLocks noChangeArrowheads="1"/>
                </p:cNvSpPr>
                <p:nvPr/>
              </p:nvSpPr>
              <p:spPr bwMode="auto">
                <a:xfrm>
                  <a:off x="7005" y="2790"/>
                  <a:ext cx="360" cy="330"/>
                </a:xfrm>
                <a:prstGeom prst="triangle">
                  <a:avLst>
                    <a:gd name="adj" fmla="val 50000"/>
                  </a:avLst>
                </a:prstGeom>
                <a:solidFill>
                  <a:srgbClr val="9BBB5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72051" name="AutoShape 19"/>
              <p:cNvSpPr>
                <a:spLocks noChangeArrowheads="1"/>
              </p:cNvSpPr>
              <p:nvPr/>
            </p:nvSpPr>
            <p:spPr bwMode="auto">
              <a:xfrm flipV="1">
                <a:off x="6825" y="2790"/>
                <a:ext cx="360" cy="330"/>
              </a:xfrm>
              <a:prstGeom prst="triangle">
                <a:avLst>
                  <a:gd name="adj" fmla="val 50000"/>
                </a:avLst>
              </a:prstGeom>
              <a:solidFill>
                <a:srgbClr val="9BBB5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2052" name="AutoShape 20"/>
              <p:cNvSpPr>
                <a:spLocks noChangeArrowheads="1"/>
              </p:cNvSpPr>
              <p:nvPr/>
            </p:nvSpPr>
            <p:spPr bwMode="auto">
              <a:xfrm flipV="1">
                <a:off x="6450" y="2790"/>
                <a:ext cx="360" cy="330"/>
              </a:xfrm>
              <a:prstGeom prst="triangle">
                <a:avLst>
                  <a:gd name="adj" fmla="val 50000"/>
                </a:avLst>
              </a:prstGeom>
              <a:solidFill>
                <a:srgbClr val="9BBB5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2053" name="AutoShape 21"/>
              <p:cNvSpPr>
                <a:spLocks noChangeArrowheads="1"/>
              </p:cNvSpPr>
              <p:nvPr/>
            </p:nvSpPr>
            <p:spPr bwMode="auto">
              <a:xfrm flipV="1">
                <a:off x="6645" y="2460"/>
                <a:ext cx="360" cy="330"/>
              </a:xfrm>
              <a:prstGeom prst="triangle">
                <a:avLst>
                  <a:gd name="adj" fmla="val 50000"/>
                </a:avLst>
              </a:prstGeom>
              <a:solidFill>
                <a:srgbClr val="9BBB5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sp>
        <p:nvSpPr>
          <p:cNvPr id="25" name="TextBox 24"/>
          <p:cNvSpPr txBox="1"/>
          <p:nvPr/>
        </p:nvSpPr>
        <p:spPr>
          <a:xfrm>
            <a:off x="873102" y="3990201"/>
            <a:ext cx="2403498" cy="923330"/>
          </a:xfrm>
          <a:prstGeom prst="rect">
            <a:avLst/>
          </a:prstGeom>
          <a:noFill/>
        </p:spPr>
        <p:txBody>
          <a:bodyPr wrap="square" rtlCol="0">
            <a:spAutoFit/>
          </a:bodyPr>
          <a:lstStyle/>
          <a:p>
            <a:r>
              <a:rPr lang="en-US" dirty="0" smtClean="0"/>
              <a:t>Catalog Item #1:</a:t>
            </a:r>
          </a:p>
          <a:p>
            <a:r>
              <a:rPr lang="en-US" dirty="0" smtClean="0"/>
              <a:t>A Single Home </a:t>
            </a:r>
          </a:p>
          <a:p>
            <a:r>
              <a:rPr lang="en-US" dirty="0" smtClean="0"/>
              <a:t>(1 bird can live here)</a:t>
            </a:r>
            <a:endParaRPr lang="en-US" dirty="0"/>
          </a:p>
        </p:txBody>
      </p:sp>
      <p:sp>
        <p:nvSpPr>
          <p:cNvPr id="26" name="TextBox 25"/>
          <p:cNvSpPr txBox="1"/>
          <p:nvPr/>
        </p:nvSpPr>
        <p:spPr>
          <a:xfrm>
            <a:off x="5486400" y="4038600"/>
            <a:ext cx="2403498" cy="646331"/>
          </a:xfrm>
          <a:prstGeom prst="rect">
            <a:avLst/>
          </a:prstGeom>
          <a:noFill/>
        </p:spPr>
        <p:txBody>
          <a:bodyPr wrap="square" rtlCol="0">
            <a:spAutoFit/>
          </a:bodyPr>
          <a:lstStyle/>
          <a:p>
            <a:r>
              <a:rPr lang="en-US" dirty="0" smtClean="0"/>
              <a:t>Catalog Item #3:</a:t>
            </a:r>
          </a:p>
          <a:p>
            <a:r>
              <a:rPr lang="en-US" dirty="0" smtClean="0"/>
              <a:t>High Rise Apartment</a:t>
            </a:r>
          </a:p>
        </p:txBody>
      </p:sp>
      <p:sp>
        <p:nvSpPr>
          <p:cNvPr id="27" name="TextBox 26"/>
          <p:cNvSpPr txBox="1"/>
          <p:nvPr/>
        </p:nvSpPr>
        <p:spPr>
          <a:xfrm>
            <a:off x="3165498" y="4038600"/>
            <a:ext cx="2403498" cy="923330"/>
          </a:xfrm>
          <a:prstGeom prst="rect">
            <a:avLst/>
          </a:prstGeom>
          <a:noFill/>
        </p:spPr>
        <p:txBody>
          <a:bodyPr wrap="square" rtlCol="0">
            <a:spAutoFit/>
          </a:bodyPr>
          <a:lstStyle/>
          <a:p>
            <a:r>
              <a:rPr lang="en-US" dirty="0" smtClean="0"/>
              <a:t>Catalog Item #2:</a:t>
            </a:r>
          </a:p>
          <a:p>
            <a:r>
              <a:rPr lang="en-US" dirty="0" smtClean="0"/>
              <a:t>Condominium</a:t>
            </a:r>
          </a:p>
          <a:p>
            <a:r>
              <a:rPr lang="en-US" dirty="0" smtClean="0"/>
              <a:t>(4 birds can live here)</a:t>
            </a:r>
            <a:endParaRPr lang="en-US" dirty="0"/>
          </a:p>
        </p:txBody>
      </p:sp>
      <p:sp>
        <p:nvSpPr>
          <p:cNvPr id="28" name="Oval 27"/>
          <p:cNvSpPr/>
          <p:nvPr/>
        </p:nvSpPr>
        <p:spPr>
          <a:xfrm>
            <a:off x="6427016" y="3581400"/>
            <a:ext cx="91440" cy="91440"/>
          </a:xfrm>
          <a:prstGeom prst="ellips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6233160" y="3672840"/>
            <a:ext cx="91440" cy="91440"/>
          </a:xfrm>
          <a:prstGeom prst="ellips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5796101" y="3672840"/>
            <a:ext cx="91440" cy="91440"/>
          </a:xfrm>
          <a:prstGeom prst="ellips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6019800" y="3581400"/>
            <a:ext cx="91440" cy="91440"/>
          </a:xfrm>
          <a:prstGeom prst="ellips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Oval 31"/>
          <p:cNvSpPr/>
          <p:nvPr/>
        </p:nvSpPr>
        <p:spPr>
          <a:xfrm>
            <a:off x="6430764" y="3276600"/>
            <a:ext cx="91440" cy="91440"/>
          </a:xfrm>
          <a:prstGeom prst="ellips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6004560" y="3291840"/>
            <a:ext cx="91440" cy="91440"/>
          </a:xfrm>
          <a:prstGeom prst="ellips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6233160" y="3200400"/>
            <a:ext cx="91440" cy="91440"/>
          </a:xfrm>
          <a:prstGeom prst="ellips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6233160" y="2880360"/>
            <a:ext cx="91440" cy="91440"/>
          </a:xfrm>
          <a:prstGeom prst="ellips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Oval 35"/>
          <p:cNvSpPr/>
          <p:nvPr/>
        </p:nvSpPr>
        <p:spPr>
          <a:xfrm>
            <a:off x="6629400" y="3657600"/>
            <a:ext cx="91440" cy="91440"/>
          </a:xfrm>
          <a:prstGeom prst="ellips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Oval 36"/>
          <p:cNvSpPr/>
          <p:nvPr/>
        </p:nvSpPr>
        <p:spPr>
          <a:xfrm>
            <a:off x="4205466" y="3718560"/>
            <a:ext cx="91440" cy="91440"/>
          </a:xfrm>
          <a:prstGeom prst="ellips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Oval 37"/>
          <p:cNvSpPr/>
          <p:nvPr/>
        </p:nvSpPr>
        <p:spPr>
          <a:xfrm>
            <a:off x="3810000" y="3718560"/>
            <a:ext cx="91440" cy="91440"/>
          </a:xfrm>
          <a:prstGeom prst="ellips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Oval 38"/>
          <p:cNvSpPr/>
          <p:nvPr/>
        </p:nvSpPr>
        <p:spPr>
          <a:xfrm>
            <a:off x="3993396" y="3581400"/>
            <a:ext cx="91440" cy="91440"/>
          </a:xfrm>
          <a:prstGeom prst="ellips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Oval 39"/>
          <p:cNvSpPr/>
          <p:nvPr/>
        </p:nvSpPr>
        <p:spPr>
          <a:xfrm>
            <a:off x="4017285" y="3291840"/>
            <a:ext cx="91440" cy="91440"/>
          </a:xfrm>
          <a:prstGeom prst="ellips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Oval 40"/>
          <p:cNvSpPr/>
          <p:nvPr/>
        </p:nvSpPr>
        <p:spPr>
          <a:xfrm>
            <a:off x="2160159" y="3703320"/>
            <a:ext cx="91440" cy="91440"/>
          </a:xfrm>
          <a:prstGeom prst="ellips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Rectangle 3"/>
          <p:cNvSpPr txBox="1">
            <a:spLocks noChangeArrowheads="1"/>
          </p:cNvSpPr>
          <p:nvPr/>
        </p:nvSpPr>
        <p:spPr bwMode="auto">
          <a:xfrm>
            <a:off x="533400" y="4961930"/>
            <a:ext cx="8382000" cy="12864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342900" algn="l" defTabSz="457200" rtl="0" eaLnBrk="0" fontAlgn="base" latinLnBrk="0" hangingPunct="0">
              <a:lnSpc>
                <a:spcPct val="100000"/>
              </a:lnSpc>
              <a:spcBef>
                <a:spcPct val="20000"/>
              </a:spcBef>
              <a:spcAft>
                <a:spcPct val="0"/>
              </a:spcAft>
              <a:buClrTx/>
              <a:buSzTx/>
              <a:buFont typeface="Arial" pitchFamily="34" charset="0"/>
              <a:buNone/>
              <a:tabLst/>
              <a:defRPr/>
            </a:pPr>
            <a:r>
              <a:rPr kumimoji="0" lang="en-US" sz="2200" b="0" i="0" u="none" strike="noStrike" kern="1200" cap="none" spc="0" normalizeH="0" baseline="0" noProof="0" dirty="0" smtClean="0">
                <a:ln>
                  <a:noFill/>
                </a:ln>
                <a:solidFill>
                  <a:srgbClr val="595959"/>
                </a:solidFill>
                <a:effectLst/>
                <a:uLnTx/>
                <a:uFillTx/>
                <a:latin typeface="+mn-lt"/>
                <a:ea typeface="Helvetica 55 Roman"/>
                <a:cs typeface="Helvetica 55 Roman"/>
              </a:rPr>
              <a:t>If this pattern of miniature bird houses continues,</a:t>
            </a:r>
            <a:r>
              <a:rPr kumimoji="0" lang="en-US" sz="2200" b="0" i="0" u="none" strike="noStrike" kern="1200" cap="none" spc="0" normalizeH="0" noProof="0" dirty="0" smtClean="0">
                <a:ln>
                  <a:noFill/>
                </a:ln>
                <a:solidFill>
                  <a:srgbClr val="595959"/>
                </a:solidFill>
                <a:effectLst/>
                <a:uLnTx/>
                <a:uFillTx/>
                <a:latin typeface="+mn-lt"/>
                <a:ea typeface="Helvetica 55 Roman"/>
                <a:cs typeface="Helvetica 55 Roman"/>
              </a:rPr>
              <a:t> determine the number of miniature birds that could live in miniature bird houses listed as catalog items #10, #100, and #500.</a:t>
            </a:r>
            <a:endParaRPr kumimoji="0" lang="en-US" sz="2200" b="0" i="0" u="none" strike="noStrike" kern="1200" cap="none" spc="0" normalizeH="0" baseline="0" noProof="0" dirty="0" smtClean="0">
              <a:ln>
                <a:noFill/>
              </a:ln>
              <a:solidFill>
                <a:srgbClr val="595959"/>
              </a:solidFill>
              <a:effectLst/>
              <a:uLnTx/>
              <a:uFillTx/>
              <a:latin typeface="+mn-lt"/>
              <a:ea typeface="Helvetica 55 Roman"/>
              <a:cs typeface="Helvetica 55 Roma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523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5" grpId="0" build="p" autoUpdateAnimBg="0"/>
      <p:bldP spid="42" grpId="0" build="p"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5235" name="Rectangle 3"/>
          <p:cNvSpPr>
            <a:spLocks noGrp="1" noChangeArrowheads="1"/>
          </p:cNvSpPr>
          <p:nvPr>
            <p:ph type="body" idx="1"/>
          </p:nvPr>
        </p:nvSpPr>
        <p:spPr>
          <a:xfrm>
            <a:off x="838200" y="3505200"/>
            <a:ext cx="7391400" cy="2209800"/>
          </a:xfrm>
        </p:spPr>
        <p:txBody>
          <a:bodyPr/>
          <a:lstStyle/>
          <a:p>
            <a:r>
              <a:rPr lang="en-US" sz="2800" dirty="0" smtClean="0">
                <a:latin typeface="+mn-lt"/>
              </a:rPr>
              <a:t>Using pattern blocks, construct the 3 figures above.</a:t>
            </a:r>
          </a:p>
          <a:p>
            <a:r>
              <a:rPr lang="en-US" sz="2800" dirty="0" smtClean="0">
                <a:latin typeface="+mn-lt"/>
              </a:rPr>
              <a:t>Describe the pattern you notice in the figures.</a:t>
            </a:r>
          </a:p>
        </p:txBody>
      </p:sp>
      <p:sp>
        <p:nvSpPr>
          <p:cNvPr id="95236" name="Rectangle 4"/>
          <p:cNvSpPr>
            <a:spLocks noChangeArrowheads="1"/>
          </p:cNvSpPr>
          <p:nvPr/>
        </p:nvSpPr>
        <p:spPr bwMode="auto">
          <a:xfrm>
            <a:off x="685800" y="381000"/>
            <a:ext cx="7772400" cy="762000"/>
          </a:xfrm>
          <a:prstGeom prst="rect">
            <a:avLst/>
          </a:prstGeom>
          <a:noFill/>
          <a:ln w="9525">
            <a:noFill/>
            <a:miter lim="800000"/>
            <a:headEnd/>
            <a:tailEnd/>
          </a:ln>
          <a:effectLst/>
        </p:spPr>
        <p:txBody>
          <a:bodyPr anchor="ctr"/>
          <a:lstStyle/>
          <a:p>
            <a:pPr algn="ctr">
              <a:defRPr/>
            </a:pPr>
            <a:r>
              <a:rPr lang="en-US" sz="3600" dirty="0" smtClean="0">
                <a:effectLst>
                  <a:outerShdw blurRad="38100" dist="38100" dir="2700000" algn="tl">
                    <a:srgbClr val="C0C0C0"/>
                  </a:outerShdw>
                </a:effectLst>
                <a:latin typeface="Century Gothic" pitchFamily="34" charset="0"/>
              </a:rPr>
              <a:t>Variation on Bird House Business--Growing Triangles</a:t>
            </a:r>
            <a:endParaRPr lang="en-US" sz="3600" dirty="0">
              <a:effectLst>
                <a:outerShdw blurRad="38100" dist="38100" dir="2700000" algn="tl">
                  <a:srgbClr val="C0C0C0"/>
                </a:outerShdw>
              </a:effectLst>
              <a:latin typeface="Century Gothic" pitchFamily="34" charset="0"/>
            </a:endParaRPr>
          </a:p>
        </p:txBody>
      </p:sp>
      <p:grpSp>
        <p:nvGrpSpPr>
          <p:cNvPr id="172034" name="Group 2"/>
          <p:cNvGrpSpPr>
            <a:grpSpLocks/>
          </p:cNvGrpSpPr>
          <p:nvPr/>
        </p:nvGrpSpPr>
        <p:grpSpPr bwMode="auto">
          <a:xfrm>
            <a:off x="2209800" y="1506536"/>
            <a:ext cx="4876799" cy="1209675"/>
            <a:chOff x="4215" y="2055"/>
            <a:chExt cx="4290" cy="990"/>
          </a:xfrm>
        </p:grpSpPr>
        <p:sp>
          <p:nvSpPr>
            <p:cNvPr id="172035" name="AutoShape 3"/>
            <p:cNvSpPr>
              <a:spLocks noChangeArrowheads="1"/>
            </p:cNvSpPr>
            <p:nvPr/>
          </p:nvSpPr>
          <p:spPr bwMode="auto">
            <a:xfrm>
              <a:off x="4215" y="2715"/>
              <a:ext cx="360" cy="330"/>
            </a:xfrm>
            <a:prstGeom prst="triangle">
              <a:avLst>
                <a:gd name="adj" fmla="val 50000"/>
              </a:avLst>
            </a:prstGeom>
            <a:solidFill>
              <a:srgbClr val="9BBB5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172036" name="Group 4"/>
            <p:cNvGrpSpPr>
              <a:grpSpLocks/>
            </p:cNvGrpSpPr>
            <p:nvPr/>
          </p:nvGrpSpPr>
          <p:grpSpPr bwMode="auto">
            <a:xfrm>
              <a:off x="5640" y="2385"/>
              <a:ext cx="705" cy="660"/>
              <a:chOff x="4515" y="2460"/>
              <a:chExt cx="705" cy="660"/>
            </a:xfrm>
          </p:grpSpPr>
          <p:grpSp>
            <p:nvGrpSpPr>
              <p:cNvPr id="172037" name="Group 5"/>
              <p:cNvGrpSpPr>
                <a:grpSpLocks/>
              </p:cNvGrpSpPr>
              <p:nvPr/>
            </p:nvGrpSpPr>
            <p:grpSpPr bwMode="auto">
              <a:xfrm>
                <a:off x="4515" y="2460"/>
                <a:ext cx="705" cy="660"/>
                <a:chOff x="4275" y="2220"/>
                <a:chExt cx="705" cy="660"/>
              </a:xfrm>
            </p:grpSpPr>
            <p:sp>
              <p:nvSpPr>
                <p:cNvPr id="172038" name="AutoShape 6"/>
                <p:cNvSpPr>
                  <a:spLocks noChangeArrowheads="1"/>
                </p:cNvSpPr>
                <p:nvPr/>
              </p:nvSpPr>
              <p:spPr bwMode="auto">
                <a:xfrm>
                  <a:off x="4620" y="2550"/>
                  <a:ext cx="360" cy="330"/>
                </a:xfrm>
                <a:prstGeom prst="triangle">
                  <a:avLst>
                    <a:gd name="adj" fmla="val 50000"/>
                  </a:avLst>
                </a:prstGeom>
                <a:solidFill>
                  <a:srgbClr val="9BBB5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2039" name="AutoShape 7"/>
                <p:cNvSpPr>
                  <a:spLocks noChangeArrowheads="1"/>
                </p:cNvSpPr>
                <p:nvPr/>
              </p:nvSpPr>
              <p:spPr bwMode="auto">
                <a:xfrm>
                  <a:off x="4275" y="2550"/>
                  <a:ext cx="360" cy="330"/>
                </a:xfrm>
                <a:prstGeom prst="triangle">
                  <a:avLst>
                    <a:gd name="adj" fmla="val 50000"/>
                  </a:avLst>
                </a:prstGeom>
                <a:solidFill>
                  <a:srgbClr val="9BBB5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2040" name="AutoShape 8"/>
                <p:cNvSpPr>
                  <a:spLocks noChangeArrowheads="1"/>
                </p:cNvSpPr>
                <p:nvPr/>
              </p:nvSpPr>
              <p:spPr bwMode="auto">
                <a:xfrm>
                  <a:off x="4455" y="2220"/>
                  <a:ext cx="360" cy="330"/>
                </a:xfrm>
                <a:prstGeom prst="triangle">
                  <a:avLst>
                    <a:gd name="adj" fmla="val 50000"/>
                  </a:avLst>
                </a:prstGeom>
                <a:solidFill>
                  <a:srgbClr val="9BBB5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72041" name="AutoShape 9"/>
              <p:cNvSpPr>
                <a:spLocks noChangeArrowheads="1"/>
              </p:cNvSpPr>
              <p:nvPr/>
            </p:nvSpPr>
            <p:spPr bwMode="auto">
              <a:xfrm flipV="1">
                <a:off x="4695" y="2790"/>
                <a:ext cx="360" cy="330"/>
              </a:xfrm>
              <a:prstGeom prst="triangle">
                <a:avLst>
                  <a:gd name="adj" fmla="val 50000"/>
                </a:avLst>
              </a:prstGeom>
              <a:solidFill>
                <a:srgbClr val="9BBB5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72042" name="Group 10"/>
            <p:cNvGrpSpPr>
              <a:grpSpLocks/>
            </p:cNvGrpSpPr>
            <p:nvPr/>
          </p:nvGrpSpPr>
          <p:grpSpPr bwMode="auto">
            <a:xfrm>
              <a:off x="7425" y="2055"/>
              <a:ext cx="1080" cy="990"/>
              <a:chOff x="6285" y="2130"/>
              <a:chExt cx="1080" cy="990"/>
            </a:xfrm>
          </p:grpSpPr>
          <p:grpSp>
            <p:nvGrpSpPr>
              <p:cNvPr id="172043" name="Group 11"/>
              <p:cNvGrpSpPr>
                <a:grpSpLocks/>
              </p:cNvGrpSpPr>
              <p:nvPr/>
            </p:nvGrpSpPr>
            <p:grpSpPr bwMode="auto">
              <a:xfrm>
                <a:off x="6285" y="2130"/>
                <a:ext cx="1080" cy="990"/>
                <a:chOff x="6285" y="2130"/>
                <a:chExt cx="1080" cy="990"/>
              </a:xfrm>
            </p:grpSpPr>
            <p:sp>
              <p:nvSpPr>
                <p:cNvPr id="172044" name="AutoShape 12"/>
                <p:cNvSpPr>
                  <a:spLocks noChangeArrowheads="1"/>
                </p:cNvSpPr>
                <p:nvPr/>
              </p:nvSpPr>
              <p:spPr bwMode="auto">
                <a:xfrm>
                  <a:off x="6285" y="2790"/>
                  <a:ext cx="360" cy="330"/>
                </a:xfrm>
                <a:prstGeom prst="triangle">
                  <a:avLst>
                    <a:gd name="adj" fmla="val 50000"/>
                  </a:avLst>
                </a:prstGeom>
                <a:solidFill>
                  <a:srgbClr val="9BBB5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172045" name="Group 13"/>
                <p:cNvGrpSpPr>
                  <a:grpSpLocks/>
                </p:cNvGrpSpPr>
                <p:nvPr/>
              </p:nvGrpSpPr>
              <p:grpSpPr bwMode="auto">
                <a:xfrm>
                  <a:off x="6465" y="2130"/>
                  <a:ext cx="705" cy="660"/>
                  <a:chOff x="4275" y="2220"/>
                  <a:chExt cx="705" cy="660"/>
                </a:xfrm>
              </p:grpSpPr>
              <p:sp>
                <p:nvSpPr>
                  <p:cNvPr id="172046" name="AutoShape 14"/>
                  <p:cNvSpPr>
                    <a:spLocks noChangeArrowheads="1"/>
                  </p:cNvSpPr>
                  <p:nvPr/>
                </p:nvSpPr>
                <p:spPr bwMode="auto">
                  <a:xfrm>
                    <a:off x="4620" y="2550"/>
                    <a:ext cx="360" cy="330"/>
                  </a:xfrm>
                  <a:prstGeom prst="triangle">
                    <a:avLst>
                      <a:gd name="adj" fmla="val 50000"/>
                    </a:avLst>
                  </a:prstGeom>
                  <a:solidFill>
                    <a:srgbClr val="9BBB5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2047" name="AutoShape 15"/>
                  <p:cNvSpPr>
                    <a:spLocks noChangeArrowheads="1"/>
                  </p:cNvSpPr>
                  <p:nvPr/>
                </p:nvSpPr>
                <p:spPr bwMode="auto">
                  <a:xfrm>
                    <a:off x="4275" y="2550"/>
                    <a:ext cx="360" cy="330"/>
                  </a:xfrm>
                  <a:prstGeom prst="triangle">
                    <a:avLst>
                      <a:gd name="adj" fmla="val 50000"/>
                    </a:avLst>
                  </a:prstGeom>
                  <a:solidFill>
                    <a:srgbClr val="9BBB5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2048" name="AutoShape 16"/>
                  <p:cNvSpPr>
                    <a:spLocks noChangeArrowheads="1"/>
                  </p:cNvSpPr>
                  <p:nvPr/>
                </p:nvSpPr>
                <p:spPr bwMode="auto">
                  <a:xfrm>
                    <a:off x="4455" y="2220"/>
                    <a:ext cx="360" cy="330"/>
                  </a:xfrm>
                  <a:prstGeom prst="triangle">
                    <a:avLst>
                      <a:gd name="adj" fmla="val 50000"/>
                    </a:avLst>
                  </a:prstGeom>
                  <a:solidFill>
                    <a:srgbClr val="9BBB5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72049" name="AutoShape 17"/>
                <p:cNvSpPr>
                  <a:spLocks noChangeArrowheads="1"/>
                </p:cNvSpPr>
                <p:nvPr/>
              </p:nvSpPr>
              <p:spPr bwMode="auto">
                <a:xfrm>
                  <a:off x="6645" y="2790"/>
                  <a:ext cx="360" cy="330"/>
                </a:xfrm>
                <a:prstGeom prst="triangle">
                  <a:avLst>
                    <a:gd name="adj" fmla="val 50000"/>
                  </a:avLst>
                </a:prstGeom>
                <a:solidFill>
                  <a:srgbClr val="9BBB5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2050" name="AutoShape 18"/>
                <p:cNvSpPr>
                  <a:spLocks noChangeArrowheads="1"/>
                </p:cNvSpPr>
                <p:nvPr/>
              </p:nvSpPr>
              <p:spPr bwMode="auto">
                <a:xfrm>
                  <a:off x="7005" y="2790"/>
                  <a:ext cx="360" cy="330"/>
                </a:xfrm>
                <a:prstGeom prst="triangle">
                  <a:avLst>
                    <a:gd name="adj" fmla="val 50000"/>
                  </a:avLst>
                </a:prstGeom>
                <a:solidFill>
                  <a:srgbClr val="9BBB5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72051" name="AutoShape 19"/>
              <p:cNvSpPr>
                <a:spLocks noChangeArrowheads="1"/>
              </p:cNvSpPr>
              <p:nvPr/>
            </p:nvSpPr>
            <p:spPr bwMode="auto">
              <a:xfrm flipV="1">
                <a:off x="6825" y="2790"/>
                <a:ext cx="360" cy="330"/>
              </a:xfrm>
              <a:prstGeom prst="triangle">
                <a:avLst>
                  <a:gd name="adj" fmla="val 50000"/>
                </a:avLst>
              </a:prstGeom>
              <a:solidFill>
                <a:srgbClr val="9BBB5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2052" name="AutoShape 20"/>
              <p:cNvSpPr>
                <a:spLocks noChangeArrowheads="1"/>
              </p:cNvSpPr>
              <p:nvPr/>
            </p:nvSpPr>
            <p:spPr bwMode="auto">
              <a:xfrm flipV="1">
                <a:off x="6450" y="2790"/>
                <a:ext cx="360" cy="330"/>
              </a:xfrm>
              <a:prstGeom prst="triangle">
                <a:avLst>
                  <a:gd name="adj" fmla="val 50000"/>
                </a:avLst>
              </a:prstGeom>
              <a:solidFill>
                <a:srgbClr val="9BBB5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2053" name="AutoShape 21"/>
              <p:cNvSpPr>
                <a:spLocks noChangeArrowheads="1"/>
              </p:cNvSpPr>
              <p:nvPr/>
            </p:nvSpPr>
            <p:spPr bwMode="auto">
              <a:xfrm flipV="1">
                <a:off x="6645" y="2460"/>
                <a:ext cx="360" cy="330"/>
              </a:xfrm>
              <a:prstGeom prst="triangle">
                <a:avLst>
                  <a:gd name="adj" fmla="val 50000"/>
                </a:avLst>
              </a:prstGeom>
              <a:solidFill>
                <a:srgbClr val="9BBB5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sp>
        <p:nvSpPr>
          <p:cNvPr id="24" name="TextBox 23"/>
          <p:cNvSpPr txBox="1"/>
          <p:nvPr/>
        </p:nvSpPr>
        <p:spPr>
          <a:xfrm>
            <a:off x="1295400" y="3048000"/>
            <a:ext cx="6629400" cy="369332"/>
          </a:xfrm>
          <a:prstGeom prst="rect">
            <a:avLst/>
          </a:prstGeom>
          <a:noFill/>
        </p:spPr>
        <p:txBody>
          <a:bodyPr wrap="square" rtlCol="0">
            <a:spAutoFit/>
          </a:bodyPr>
          <a:lstStyle/>
          <a:p>
            <a:r>
              <a:rPr lang="en-US" dirty="0" smtClean="0"/>
              <a:t>          Figure 1                Figure 2                      Figure 3</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523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9523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5" grpId="0" build="p"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5235" name="Rectangle 3"/>
          <p:cNvSpPr>
            <a:spLocks noGrp="1" noChangeArrowheads="1"/>
          </p:cNvSpPr>
          <p:nvPr>
            <p:ph type="body" idx="1"/>
          </p:nvPr>
        </p:nvSpPr>
        <p:spPr>
          <a:xfrm>
            <a:off x="838200" y="3200400"/>
            <a:ext cx="7620000" cy="3124200"/>
          </a:xfrm>
        </p:spPr>
        <p:txBody>
          <a:bodyPr/>
          <a:lstStyle/>
          <a:p>
            <a:r>
              <a:rPr lang="en-US" sz="2400" dirty="0" smtClean="0">
                <a:latin typeface="+mn-lt"/>
              </a:rPr>
              <a:t>How many triangles are needed to create the next figure?</a:t>
            </a:r>
          </a:p>
          <a:p>
            <a:r>
              <a:rPr lang="en-US" sz="2400" dirty="0" smtClean="0">
                <a:latin typeface="+mn-lt"/>
              </a:rPr>
              <a:t>How many triangles are needed to create the 10</a:t>
            </a:r>
            <a:r>
              <a:rPr lang="en-US" sz="2400" baseline="30000" dirty="0" smtClean="0">
                <a:latin typeface="+mn-lt"/>
              </a:rPr>
              <a:t>th</a:t>
            </a:r>
            <a:r>
              <a:rPr lang="en-US" sz="2400" dirty="0" smtClean="0">
                <a:latin typeface="+mn-lt"/>
              </a:rPr>
              <a:t> figure? 15</a:t>
            </a:r>
            <a:r>
              <a:rPr lang="en-US" sz="2400" baseline="30000" dirty="0" smtClean="0">
                <a:latin typeface="+mn-lt"/>
              </a:rPr>
              <a:t>th</a:t>
            </a:r>
            <a:r>
              <a:rPr lang="en-US" sz="2400" dirty="0" smtClean="0">
                <a:latin typeface="+mn-lt"/>
              </a:rPr>
              <a:t> figure? 25</a:t>
            </a:r>
            <a:r>
              <a:rPr lang="en-US" sz="2400" baseline="30000" dirty="0" smtClean="0">
                <a:latin typeface="+mn-lt"/>
              </a:rPr>
              <a:t>th</a:t>
            </a:r>
            <a:r>
              <a:rPr lang="en-US" sz="2400" dirty="0" smtClean="0">
                <a:latin typeface="+mn-lt"/>
              </a:rPr>
              <a:t> figure?</a:t>
            </a:r>
          </a:p>
          <a:p>
            <a:r>
              <a:rPr lang="en-US" sz="2400" dirty="0" smtClean="0">
                <a:latin typeface="+mn-lt"/>
              </a:rPr>
              <a:t>Write a rule representing the relationship between the figure number, </a:t>
            </a:r>
            <a:r>
              <a:rPr lang="en-US" sz="2400" b="1" i="1" dirty="0" smtClean="0">
                <a:latin typeface="+mn-lt"/>
              </a:rPr>
              <a:t>f</a:t>
            </a:r>
            <a:r>
              <a:rPr lang="en-US" sz="2400" dirty="0" smtClean="0">
                <a:latin typeface="+mn-lt"/>
              </a:rPr>
              <a:t>, and the number of triangles needed to make the figure, </a:t>
            </a:r>
            <a:r>
              <a:rPr lang="en-US" sz="2400" b="1" i="1" dirty="0" smtClean="0">
                <a:latin typeface="+mn-lt"/>
              </a:rPr>
              <a:t>n</a:t>
            </a:r>
            <a:r>
              <a:rPr lang="en-US" sz="2400" dirty="0" smtClean="0">
                <a:latin typeface="+mn-lt"/>
              </a:rPr>
              <a:t>.</a:t>
            </a:r>
          </a:p>
        </p:txBody>
      </p:sp>
      <p:sp>
        <p:nvSpPr>
          <p:cNvPr id="95236" name="Rectangle 4"/>
          <p:cNvSpPr>
            <a:spLocks noChangeArrowheads="1"/>
          </p:cNvSpPr>
          <p:nvPr/>
        </p:nvSpPr>
        <p:spPr bwMode="auto">
          <a:xfrm>
            <a:off x="685800" y="381000"/>
            <a:ext cx="7772400" cy="762000"/>
          </a:xfrm>
          <a:prstGeom prst="rect">
            <a:avLst/>
          </a:prstGeom>
          <a:noFill/>
          <a:ln w="9525">
            <a:noFill/>
            <a:miter lim="800000"/>
            <a:headEnd/>
            <a:tailEnd/>
          </a:ln>
          <a:effectLst/>
        </p:spPr>
        <p:txBody>
          <a:bodyPr anchor="ctr"/>
          <a:lstStyle/>
          <a:p>
            <a:pPr algn="ctr">
              <a:defRPr/>
            </a:pPr>
            <a:r>
              <a:rPr lang="en-US" sz="4400" dirty="0" smtClean="0">
                <a:effectLst>
                  <a:outerShdw blurRad="38100" dist="38100" dir="2700000" algn="tl">
                    <a:srgbClr val="C0C0C0"/>
                  </a:outerShdw>
                </a:effectLst>
                <a:latin typeface="Century Gothic" pitchFamily="34" charset="0"/>
              </a:rPr>
              <a:t>Growing Triangles</a:t>
            </a:r>
            <a:endParaRPr lang="en-US" sz="4400" dirty="0">
              <a:effectLst>
                <a:outerShdw blurRad="38100" dist="38100" dir="2700000" algn="tl">
                  <a:srgbClr val="C0C0C0"/>
                </a:outerShdw>
              </a:effectLst>
              <a:latin typeface="Century Gothic" pitchFamily="34" charset="0"/>
            </a:endParaRPr>
          </a:p>
        </p:txBody>
      </p:sp>
      <p:grpSp>
        <p:nvGrpSpPr>
          <p:cNvPr id="2" name="Group 2"/>
          <p:cNvGrpSpPr>
            <a:grpSpLocks/>
          </p:cNvGrpSpPr>
          <p:nvPr/>
        </p:nvGrpSpPr>
        <p:grpSpPr bwMode="auto">
          <a:xfrm>
            <a:off x="2209800" y="1447800"/>
            <a:ext cx="4876799" cy="1209675"/>
            <a:chOff x="4215" y="2055"/>
            <a:chExt cx="4290" cy="990"/>
          </a:xfrm>
        </p:grpSpPr>
        <p:sp>
          <p:nvSpPr>
            <p:cNvPr id="172035" name="AutoShape 3"/>
            <p:cNvSpPr>
              <a:spLocks noChangeArrowheads="1"/>
            </p:cNvSpPr>
            <p:nvPr/>
          </p:nvSpPr>
          <p:spPr bwMode="auto">
            <a:xfrm>
              <a:off x="4215" y="2715"/>
              <a:ext cx="360" cy="330"/>
            </a:xfrm>
            <a:prstGeom prst="triangle">
              <a:avLst>
                <a:gd name="adj" fmla="val 50000"/>
              </a:avLst>
            </a:prstGeom>
            <a:solidFill>
              <a:srgbClr val="9BBB5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3" name="Group 4"/>
            <p:cNvGrpSpPr>
              <a:grpSpLocks/>
            </p:cNvGrpSpPr>
            <p:nvPr/>
          </p:nvGrpSpPr>
          <p:grpSpPr bwMode="auto">
            <a:xfrm>
              <a:off x="5640" y="2385"/>
              <a:ext cx="705" cy="660"/>
              <a:chOff x="4515" y="2460"/>
              <a:chExt cx="705" cy="660"/>
            </a:xfrm>
          </p:grpSpPr>
          <p:grpSp>
            <p:nvGrpSpPr>
              <p:cNvPr id="4" name="Group 5"/>
              <p:cNvGrpSpPr>
                <a:grpSpLocks/>
              </p:cNvGrpSpPr>
              <p:nvPr/>
            </p:nvGrpSpPr>
            <p:grpSpPr bwMode="auto">
              <a:xfrm>
                <a:off x="4515" y="2460"/>
                <a:ext cx="705" cy="660"/>
                <a:chOff x="4275" y="2220"/>
                <a:chExt cx="705" cy="660"/>
              </a:xfrm>
            </p:grpSpPr>
            <p:sp>
              <p:nvSpPr>
                <p:cNvPr id="172038" name="AutoShape 6"/>
                <p:cNvSpPr>
                  <a:spLocks noChangeArrowheads="1"/>
                </p:cNvSpPr>
                <p:nvPr/>
              </p:nvSpPr>
              <p:spPr bwMode="auto">
                <a:xfrm>
                  <a:off x="4620" y="2550"/>
                  <a:ext cx="360" cy="330"/>
                </a:xfrm>
                <a:prstGeom prst="triangle">
                  <a:avLst>
                    <a:gd name="adj" fmla="val 50000"/>
                  </a:avLst>
                </a:prstGeom>
                <a:solidFill>
                  <a:srgbClr val="9BBB5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2039" name="AutoShape 7"/>
                <p:cNvSpPr>
                  <a:spLocks noChangeArrowheads="1"/>
                </p:cNvSpPr>
                <p:nvPr/>
              </p:nvSpPr>
              <p:spPr bwMode="auto">
                <a:xfrm>
                  <a:off x="4275" y="2550"/>
                  <a:ext cx="360" cy="330"/>
                </a:xfrm>
                <a:prstGeom prst="triangle">
                  <a:avLst>
                    <a:gd name="adj" fmla="val 50000"/>
                  </a:avLst>
                </a:prstGeom>
                <a:solidFill>
                  <a:srgbClr val="9BBB5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2040" name="AutoShape 8"/>
                <p:cNvSpPr>
                  <a:spLocks noChangeArrowheads="1"/>
                </p:cNvSpPr>
                <p:nvPr/>
              </p:nvSpPr>
              <p:spPr bwMode="auto">
                <a:xfrm>
                  <a:off x="4455" y="2220"/>
                  <a:ext cx="360" cy="330"/>
                </a:xfrm>
                <a:prstGeom prst="triangle">
                  <a:avLst>
                    <a:gd name="adj" fmla="val 50000"/>
                  </a:avLst>
                </a:prstGeom>
                <a:solidFill>
                  <a:srgbClr val="9BBB5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72041" name="AutoShape 9"/>
              <p:cNvSpPr>
                <a:spLocks noChangeArrowheads="1"/>
              </p:cNvSpPr>
              <p:nvPr/>
            </p:nvSpPr>
            <p:spPr bwMode="auto">
              <a:xfrm flipV="1">
                <a:off x="4695" y="2790"/>
                <a:ext cx="360" cy="330"/>
              </a:xfrm>
              <a:prstGeom prst="triangle">
                <a:avLst>
                  <a:gd name="adj" fmla="val 50000"/>
                </a:avLst>
              </a:prstGeom>
              <a:solidFill>
                <a:srgbClr val="9BBB5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5" name="Group 10"/>
            <p:cNvGrpSpPr>
              <a:grpSpLocks/>
            </p:cNvGrpSpPr>
            <p:nvPr/>
          </p:nvGrpSpPr>
          <p:grpSpPr bwMode="auto">
            <a:xfrm>
              <a:off x="7425" y="2055"/>
              <a:ext cx="1080" cy="990"/>
              <a:chOff x="6285" y="2130"/>
              <a:chExt cx="1080" cy="990"/>
            </a:xfrm>
          </p:grpSpPr>
          <p:grpSp>
            <p:nvGrpSpPr>
              <p:cNvPr id="6" name="Group 11"/>
              <p:cNvGrpSpPr>
                <a:grpSpLocks/>
              </p:cNvGrpSpPr>
              <p:nvPr/>
            </p:nvGrpSpPr>
            <p:grpSpPr bwMode="auto">
              <a:xfrm>
                <a:off x="6285" y="2130"/>
                <a:ext cx="1080" cy="990"/>
                <a:chOff x="6285" y="2130"/>
                <a:chExt cx="1080" cy="990"/>
              </a:xfrm>
            </p:grpSpPr>
            <p:sp>
              <p:nvSpPr>
                <p:cNvPr id="172044" name="AutoShape 12"/>
                <p:cNvSpPr>
                  <a:spLocks noChangeArrowheads="1"/>
                </p:cNvSpPr>
                <p:nvPr/>
              </p:nvSpPr>
              <p:spPr bwMode="auto">
                <a:xfrm>
                  <a:off x="6285" y="2790"/>
                  <a:ext cx="360" cy="330"/>
                </a:xfrm>
                <a:prstGeom prst="triangle">
                  <a:avLst>
                    <a:gd name="adj" fmla="val 50000"/>
                  </a:avLst>
                </a:prstGeom>
                <a:solidFill>
                  <a:srgbClr val="9BBB5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7" name="Group 13"/>
                <p:cNvGrpSpPr>
                  <a:grpSpLocks/>
                </p:cNvGrpSpPr>
                <p:nvPr/>
              </p:nvGrpSpPr>
              <p:grpSpPr bwMode="auto">
                <a:xfrm>
                  <a:off x="6465" y="2130"/>
                  <a:ext cx="705" cy="660"/>
                  <a:chOff x="4275" y="2220"/>
                  <a:chExt cx="705" cy="660"/>
                </a:xfrm>
              </p:grpSpPr>
              <p:sp>
                <p:nvSpPr>
                  <p:cNvPr id="172046" name="AutoShape 14"/>
                  <p:cNvSpPr>
                    <a:spLocks noChangeArrowheads="1"/>
                  </p:cNvSpPr>
                  <p:nvPr/>
                </p:nvSpPr>
                <p:spPr bwMode="auto">
                  <a:xfrm>
                    <a:off x="4620" y="2550"/>
                    <a:ext cx="360" cy="330"/>
                  </a:xfrm>
                  <a:prstGeom prst="triangle">
                    <a:avLst>
                      <a:gd name="adj" fmla="val 50000"/>
                    </a:avLst>
                  </a:prstGeom>
                  <a:solidFill>
                    <a:srgbClr val="9BBB5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2047" name="AutoShape 15"/>
                  <p:cNvSpPr>
                    <a:spLocks noChangeArrowheads="1"/>
                  </p:cNvSpPr>
                  <p:nvPr/>
                </p:nvSpPr>
                <p:spPr bwMode="auto">
                  <a:xfrm>
                    <a:off x="4275" y="2550"/>
                    <a:ext cx="360" cy="330"/>
                  </a:xfrm>
                  <a:prstGeom prst="triangle">
                    <a:avLst>
                      <a:gd name="adj" fmla="val 50000"/>
                    </a:avLst>
                  </a:prstGeom>
                  <a:solidFill>
                    <a:srgbClr val="9BBB5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2048" name="AutoShape 16"/>
                  <p:cNvSpPr>
                    <a:spLocks noChangeArrowheads="1"/>
                  </p:cNvSpPr>
                  <p:nvPr/>
                </p:nvSpPr>
                <p:spPr bwMode="auto">
                  <a:xfrm>
                    <a:off x="4455" y="2220"/>
                    <a:ext cx="360" cy="330"/>
                  </a:xfrm>
                  <a:prstGeom prst="triangle">
                    <a:avLst>
                      <a:gd name="adj" fmla="val 50000"/>
                    </a:avLst>
                  </a:prstGeom>
                  <a:solidFill>
                    <a:srgbClr val="9BBB5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72049" name="AutoShape 17"/>
                <p:cNvSpPr>
                  <a:spLocks noChangeArrowheads="1"/>
                </p:cNvSpPr>
                <p:nvPr/>
              </p:nvSpPr>
              <p:spPr bwMode="auto">
                <a:xfrm>
                  <a:off x="6645" y="2790"/>
                  <a:ext cx="360" cy="330"/>
                </a:xfrm>
                <a:prstGeom prst="triangle">
                  <a:avLst>
                    <a:gd name="adj" fmla="val 50000"/>
                  </a:avLst>
                </a:prstGeom>
                <a:solidFill>
                  <a:srgbClr val="9BBB5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2050" name="AutoShape 18"/>
                <p:cNvSpPr>
                  <a:spLocks noChangeArrowheads="1"/>
                </p:cNvSpPr>
                <p:nvPr/>
              </p:nvSpPr>
              <p:spPr bwMode="auto">
                <a:xfrm>
                  <a:off x="7005" y="2790"/>
                  <a:ext cx="360" cy="330"/>
                </a:xfrm>
                <a:prstGeom prst="triangle">
                  <a:avLst>
                    <a:gd name="adj" fmla="val 50000"/>
                  </a:avLst>
                </a:prstGeom>
                <a:solidFill>
                  <a:srgbClr val="9BBB5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72051" name="AutoShape 19"/>
              <p:cNvSpPr>
                <a:spLocks noChangeArrowheads="1"/>
              </p:cNvSpPr>
              <p:nvPr/>
            </p:nvSpPr>
            <p:spPr bwMode="auto">
              <a:xfrm flipV="1">
                <a:off x="6825" y="2790"/>
                <a:ext cx="360" cy="330"/>
              </a:xfrm>
              <a:prstGeom prst="triangle">
                <a:avLst>
                  <a:gd name="adj" fmla="val 50000"/>
                </a:avLst>
              </a:prstGeom>
              <a:solidFill>
                <a:srgbClr val="9BBB5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2052" name="AutoShape 20"/>
              <p:cNvSpPr>
                <a:spLocks noChangeArrowheads="1"/>
              </p:cNvSpPr>
              <p:nvPr/>
            </p:nvSpPr>
            <p:spPr bwMode="auto">
              <a:xfrm flipV="1">
                <a:off x="6450" y="2790"/>
                <a:ext cx="360" cy="330"/>
              </a:xfrm>
              <a:prstGeom prst="triangle">
                <a:avLst>
                  <a:gd name="adj" fmla="val 50000"/>
                </a:avLst>
              </a:prstGeom>
              <a:solidFill>
                <a:srgbClr val="9BBB5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2053" name="AutoShape 21"/>
              <p:cNvSpPr>
                <a:spLocks noChangeArrowheads="1"/>
              </p:cNvSpPr>
              <p:nvPr/>
            </p:nvSpPr>
            <p:spPr bwMode="auto">
              <a:xfrm flipV="1">
                <a:off x="6645" y="2460"/>
                <a:ext cx="360" cy="330"/>
              </a:xfrm>
              <a:prstGeom prst="triangle">
                <a:avLst>
                  <a:gd name="adj" fmla="val 50000"/>
                </a:avLst>
              </a:prstGeom>
              <a:solidFill>
                <a:srgbClr val="9BBB5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sp>
        <p:nvSpPr>
          <p:cNvPr id="24" name="TextBox 23"/>
          <p:cNvSpPr txBox="1"/>
          <p:nvPr/>
        </p:nvSpPr>
        <p:spPr>
          <a:xfrm>
            <a:off x="1295400" y="2667000"/>
            <a:ext cx="6629400" cy="369332"/>
          </a:xfrm>
          <a:prstGeom prst="rect">
            <a:avLst/>
          </a:prstGeom>
          <a:noFill/>
        </p:spPr>
        <p:txBody>
          <a:bodyPr wrap="square" rtlCol="0">
            <a:spAutoFit/>
          </a:bodyPr>
          <a:lstStyle/>
          <a:p>
            <a:r>
              <a:rPr lang="en-US" dirty="0" smtClean="0"/>
              <a:t>          Figure 1                Figure 2                      Figure 3</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523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9523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9523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5" grpId="0" build="p"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5235" name="Rectangle 3"/>
          <p:cNvSpPr>
            <a:spLocks noGrp="1" noChangeArrowheads="1"/>
          </p:cNvSpPr>
          <p:nvPr>
            <p:ph type="body" idx="1"/>
          </p:nvPr>
        </p:nvSpPr>
        <p:spPr>
          <a:xfrm>
            <a:off x="838200" y="1638300"/>
            <a:ext cx="7772400" cy="3124200"/>
          </a:xfrm>
        </p:spPr>
        <p:txBody>
          <a:bodyPr/>
          <a:lstStyle/>
          <a:p>
            <a:pPr>
              <a:spcAft>
                <a:spcPts val="600"/>
              </a:spcAft>
            </a:pPr>
            <a:r>
              <a:rPr lang="en-US" dirty="0" smtClean="0">
                <a:latin typeface="+mn-lt"/>
              </a:rPr>
              <a:t>Create your own growing pattern using any pattern blocks of the SAME shape.  Draw the first three figures.</a:t>
            </a:r>
          </a:p>
          <a:p>
            <a:r>
              <a:rPr lang="en-US" dirty="0" smtClean="0">
                <a:latin typeface="+mn-lt"/>
              </a:rPr>
              <a:t>What is the algebraic rule for your growing pattern between the figure number and the number of triangles needed to construct the figure?</a:t>
            </a:r>
          </a:p>
        </p:txBody>
      </p:sp>
      <p:sp>
        <p:nvSpPr>
          <p:cNvPr id="95236" name="Rectangle 4"/>
          <p:cNvSpPr>
            <a:spLocks noChangeArrowheads="1"/>
          </p:cNvSpPr>
          <p:nvPr/>
        </p:nvSpPr>
        <p:spPr bwMode="auto">
          <a:xfrm>
            <a:off x="685800" y="381000"/>
            <a:ext cx="7772400" cy="762000"/>
          </a:xfrm>
          <a:prstGeom prst="rect">
            <a:avLst/>
          </a:prstGeom>
          <a:noFill/>
          <a:ln w="9525">
            <a:noFill/>
            <a:miter lim="800000"/>
            <a:headEnd/>
            <a:tailEnd/>
          </a:ln>
          <a:effectLst/>
        </p:spPr>
        <p:txBody>
          <a:bodyPr anchor="ctr"/>
          <a:lstStyle/>
          <a:p>
            <a:pPr algn="ctr">
              <a:defRPr/>
            </a:pPr>
            <a:r>
              <a:rPr lang="en-US" sz="4400" dirty="0" smtClean="0">
                <a:effectLst>
                  <a:outerShdw blurRad="38100" dist="38100" dir="2700000" algn="tl">
                    <a:srgbClr val="C0C0C0"/>
                  </a:outerShdw>
                </a:effectLst>
                <a:latin typeface="Century Gothic" pitchFamily="34" charset="0"/>
              </a:rPr>
              <a:t>Growing Triangles</a:t>
            </a:r>
            <a:endParaRPr lang="en-US" sz="4400" dirty="0">
              <a:effectLst>
                <a:outerShdw blurRad="38100" dist="38100" dir="2700000" algn="tl">
                  <a:srgbClr val="C0C0C0"/>
                </a:outerShdw>
              </a:effectLst>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523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9523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5" grpId="0" build="p"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ctrTitle"/>
          </p:nvPr>
        </p:nvSpPr>
        <p:spPr>
          <a:xfrm>
            <a:off x="685800" y="1828800"/>
            <a:ext cx="2895600" cy="2228850"/>
          </a:xfrm>
        </p:spPr>
        <p:txBody>
          <a:bodyPr rtlCol="0">
            <a:normAutofit/>
          </a:bodyPr>
          <a:lstStyle/>
          <a:p>
            <a:pPr algn="l" eaLnBrk="1" fontAlgn="auto" hangingPunct="1">
              <a:spcAft>
                <a:spcPts val="0"/>
              </a:spcAft>
              <a:defRPr/>
            </a:pPr>
            <a:r>
              <a:rPr lang="en-US" sz="4800">
                <a:solidFill>
                  <a:srgbClr val="6A8DB6"/>
                </a:solidFill>
                <a:effectLst>
                  <a:outerShdw blurRad="38100" dist="38100" dir="2700000" algn="tl">
                    <a:srgbClr val="C0C0C0"/>
                  </a:outerShdw>
                </a:effectLst>
                <a:ea typeface="+mj-ea"/>
              </a:rPr>
              <a:t>Tile </a:t>
            </a:r>
            <a:br>
              <a:rPr lang="en-US" sz="4800">
                <a:solidFill>
                  <a:srgbClr val="6A8DB6"/>
                </a:solidFill>
                <a:effectLst>
                  <a:outerShdw blurRad="38100" dist="38100" dir="2700000" algn="tl">
                    <a:srgbClr val="C0C0C0"/>
                  </a:outerShdw>
                </a:effectLst>
                <a:ea typeface="+mj-ea"/>
              </a:rPr>
            </a:br>
            <a:r>
              <a:rPr lang="en-US" sz="4800">
                <a:solidFill>
                  <a:srgbClr val="6A8DB6"/>
                </a:solidFill>
                <a:effectLst>
                  <a:outerShdw blurRad="38100" dist="38100" dir="2700000" algn="tl">
                    <a:srgbClr val="C0C0C0"/>
                  </a:outerShdw>
                </a:effectLst>
                <a:ea typeface="+mj-ea"/>
              </a:rPr>
              <a:t>Patterns</a:t>
            </a:r>
          </a:p>
        </p:txBody>
      </p:sp>
      <p:pic>
        <p:nvPicPr>
          <p:cNvPr id="49155" name="Picture 11"/>
          <p:cNvPicPr>
            <a:picLocks noChangeAspect="1" noChangeArrowheads="1"/>
          </p:cNvPicPr>
          <p:nvPr/>
        </p:nvPicPr>
        <p:blipFill>
          <a:blip r:embed="rId3"/>
          <a:srcRect/>
          <a:stretch>
            <a:fillRect/>
          </a:stretch>
        </p:blipFill>
        <p:spPr bwMode="auto">
          <a:xfrm>
            <a:off x="5029200" y="2133600"/>
            <a:ext cx="3881438" cy="38814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57200" y="122238"/>
            <a:ext cx="8229600" cy="944562"/>
          </a:xfrm>
        </p:spPr>
        <p:txBody>
          <a:bodyPr rtlCol="0">
            <a:normAutofit/>
          </a:bodyPr>
          <a:lstStyle/>
          <a:p>
            <a:pPr eaLnBrk="1" fontAlgn="auto" hangingPunct="1">
              <a:spcAft>
                <a:spcPts val="0"/>
              </a:spcAft>
              <a:defRPr/>
            </a:pPr>
            <a:r>
              <a:rPr lang="en-US">
                <a:effectLst>
                  <a:outerShdw blurRad="38100" dist="38100" dir="2700000" algn="tl">
                    <a:srgbClr val="C0C0C0"/>
                  </a:outerShdw>
                </a:effectLst>
                <a:ea typeface="+mj-ea"/>
              </a:rPr>
              <a:t>Tiling around a Fountain</a:t>
            </a:r>
          </a:p>
        </p:txBody>
      </p:sp>
      <p:sp>
        <p:nvSpPr>
          <p:cNvPr id="50179" name="Rectangle 3"/>
          <p:cNvSpPr>
            <a:spLocks noGrp="1" noChangeArrowheads="1"/>
          </p:cNvSpPr>
          <p:nvPr>
            <p:ph type="body" idx="1"/>
          </p:nvPr>
        </p:nvSpPr>
        <p:spPr>
          <a:xfrm>
            <a:off x="76200" y="1524000"/>
            <a:ext cx="6629400" cy="5181600"/>
          </a:xfrm>
        </p:spPr>
        <p:txBody>
          <a:bodyPr/>
          <a:lstStyle/>
          <a:p>
            <a:pPr eaLnBrk="1" hangingPunct="1">
              <a:lnSpc>
                <a:spcPct val="90000"/>
              </a:lnSpc>
            </a:pPr>
            <a:r>
              <a:rPr lang="en-US" sz="2200" b="1" dirty="0" smtClean="0">
                <a:latin typeface="+mn-lt"/>
              </a:rPr>
              <a:t>SCENARIO:</a:t>
            </a:r>
            <a:r>
              <a:rPr lang="en-US" sz="2200" dirty="0" smtClean="0">
                <a:latin typeface="+mn-lt"/>
              </a:rPr>
              <a:t> You are working on a landscaping crew for the county parks department this summer.  </a:t>
            </a:r>
          </a:p>
          <a:p>
            <a:pPr eaLnBrk="1" hangingPunct="1">
              <a:lnSpc>
                <a:spcPct val="90000"/>
              </a:lnSpc>
            </a:pPr>
            <a:r>
              <a:rPr lang="en-US" sz="2200" dirty="0" smtClean="0">
                <a:latin typeface="+mn-lt"/>
              </a:rPr>
              <a:t>To avoid the mud that surrounded the park fountains last summer, your crew is planning to put a border of tiles around each of the square fountains in the park. The border tiles each measure 1-foot on each side. Your foreman shows you this diagram for the smallest fountain. You notice that a fountain that has a base of 1 square foot will require 8 border tiles.</a:t>
            </a:r>
          </a:p>
          <a:p>
            <a:pPr eaLnBrk="1" hangingPunct="1">
              <a:lnSpc>
                <a:spcPct val="90000"/>
              </a:lnSpc>
              <a:spcBef>
                <a:spcPct val="50000"/>
              </a:spcBef>
            </a:pPr>
            <a:r>
              <a:rPr lang="en-US" sz="2200" dirty="0" smtClean="0">
                <a:latin typeface="+mn-lt"/>
              </a:rPr>
              <a:t>Using this pattern, how many tiles will be needed for different size square fountains?</a:t>
            </a:r>
            <a:endParaRPr lang="en-US" sz="2400" dirty="0" smtClean="0">
              <a:latin typeface="+mn-lt"/>
            </a:endParaRPr>
          </a:p>
        </p:txBody>
      </p:sp>
      <p:pic>
        <p:nvPicPr>
          <p:cNvPr id="50180" name="Picture 5"/>
          <p:cNvPicPr>
            <a:picLocks noChangeAspect="1" noChangeArrowheads="1"/>
          </p:cNvPicPr>
          <p:nvPr/>
        </p:nvPicPr>
        <p:blipFill>
          <a:blip r:embed="rId3"/>
          <a:srcRect/>
          <a:stretch>
            <a:fillRect/>
          </a:stretch>
        </p:blipFill>
        <p:spPr bwMode="auto">
          <a:xfrm>
            <a:off x="6705600" y="3381375"/>
            <a:ext cx="2362200" cy="1771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57200" y="152400"/>
            <a:ext cx="8229600" cy="1143000"/>
          </a:xfrm>
        </p:spPr>
        <p:txBody>
          <a:bodyPr rtlCol="0">
            <a:normAutofit/>
          </a:bodyPr>
          <a:lstStyle/>
          <a:p>
            <a:pPr eaLnBrk="1" fontAlgn="auto" hangingPunct="1">
              <a:spcAft>
                <a:spcPts val="0"/>
              </a:spcAft>
              <a:defRPr/>
            </a:pPr>
            <a:r>
              <a:rPr lang="en-US" dirty="0">
                <a:effectLst>
                  <a:outerShdw blurRad="38100" dist="38100" dir="2700000" algn="tl">
                    <a:srgbClr val="C0C0C0"/>
                  </a:outerShdw>
                </a:effectLst>
                <a:ea typeface="+mj-ea"/>
              </a:rPr>
              <a:t>Tiling around a Fountain</a:t>
            </a:r>
          </a:p>
        </p:txBody>
      </p:sp>
      <p:sp>
        <p:nvSpPr>
          <p:cNvPr id="51203" name="Rectangle 3"/>
          <p:cNvSpPr>
            <a:spLocks noGrp="1" noChangeArrowheads="1"/>
          </p:cNvSpPr>
          <p:nvPr>
            <p:ph type="body" idx="1"/>
          </p:nvPr>
        </p:nvSpPr>
        <p:spPr>
          <a:xfrm>
            <a:off x="152400" y="1524000"/>
            <a:ext cx="8305800" cy="5105400"/>
          </a:xfrm>
        </p:spPr>
        <p:txBody>
          <a:bodyPr/>
          <a:lstStyle/>
          <a:p>
            <a:pPr eaLnBrk="1" hangingPunct="1">
              <a:lnSpc>
                <a:spcPct val="80000"/>
              </a:lnSpc>
              <a:buFont typeface="Wingdings" pitchFamily="2" charset="2"/>
              <a:buNone/>
            </a:pPr>
            <a:r>
              <a:rPr lang="en-US" sz="2600" b="1" dirty="0" smtClean="0">
                <a:solidFill>
                  <a:srgbClr val="6A8DB6"/>
                </a:solidFill>
                <a:latin typeface="+mn-lt"/>
              </a:rPr>
              <a:t>Problem 1:</a:t>
            </a:r>
            <a:r>
              <a:rPr lang="en-US" sz="2600" dirty="0" smtClean="0">
                <a:latin typeface="+mn-lt"/>
              </a:rPr>
              <a:t> If a square fountain has sides of length </a:t>
            </a:r>
            <a:r>
              <a:rPr lang="en-US" sz="2600" i="1" dirty="0" smtClean="0">
                <a:latin typeface="+mn-lt"/>
              </a:rPr>
              <a:t>s</a:t>
            </a:r>
            <a:r>
              <a:rPr lang="en-US" sz="2600" dirty="0" smtClean="0">
                <a:latin typeface="+mn-lt"/>
              </a:rPr>
              <a:t> feet, how many tiles are needed to form the border? </a:t>
            </a:r>
          </a:p>
          <a:p>
            <a:pPr eaLnBrk="1" hangingPunct="1">
              <a:lnSpc>
                <a:spcPct val="80000"/>
              </a:lnSpc>
              <a:spcBef>
                <a:spcPct val="50000"/>
              </a:spcBef>
            </a:pPr>
            <a:r>
              <a:rPr lang="en-US" sz="2200" dirty="0" smtClean="0">
                <a:latin typeface="+mn-lt"/>
              </a:rPr>
              <a:t>Using grid paper draw a diagram of the designs for the border of fountains with side lengths of 2, 3, 4, 6 and 10 feet. Record your results in a table.</a:t>
            </a:r>
          </a:p>
          <a:p>
            <a:pPr eaLnBrk="1" hangingPunct="1">
              <a:lnSpc>
                <a:spcPct val="80000"/>
              </a:lnSpc>
            </a:pPr>
            <a:r>
              <a:rPr lang="en-US" sz="2200" dirty="0" smtClean="0">
                <a:latin typeface="+mn-lt"/>
              </a:rPr>
              <a:t>Write an equation for the number of tiles, N, needed to form a border for a square fountain with side length of S feet.</a:t>
            </a:r>
          </a:p>
          <a:p>
            <a:pPr eaLnBrk="1" hangingPunct="1">
              <a:lnSpc>
                <a:spcPct val="80000"/>
              </a:lnSpc>
            </a:pPr>
            <a:r>
              <a:rPr lang="en-US" sz="2200" dirty="0" smtClean="0">
                <a:latin typeface="+mn-lt"/>
              </a:rPr>
              <a:t>Generate as many equations as you can</a:t>
            </a:r>
          </a:p>
          <a:p>
            <a:pPr eaLnBrk="1" hangingPunct="1">
              <a:lnSpc>
                <a:spcPct val="80000"/>
              </a:lnSpc>
              <a:buNone/>
            </a:pPr>
            <a:r>
              <a:rPr lang="en-US" sz="2200" dirty="0" smtClean="0">
                <a:latin typeface="+mn-lt"/>
              </a:rPr>
              <a:t>     for this relationship.  </a:t>
            </a:r>
          </a:p>
          <a:p>
            <a:pPr lvl="1" eaLnBrk="1" hangingPunct="1">
              <a:lnSpc>
                <a:spcPct val="80000"/>
              </a:lnSpc>
            </a:pPr>
            <a:r>
              <a:rPr lang="en-US" sz="2200" dirty="0" smtClean="0">
                <a:latin typeface="+mn-lt"/>
              </a:rPr>
              <a:t>Are the equations the same?  </a:t>
            </a:r>
          </a:p>
          <a:p>
            <a:pPr lvl="1" eaLnBrk="1" hangingPunct="1">
              <a:lnSpc>
                <a:spcPct val="80000"/>
              </a:lnSpc>
            </a:pPr>
            <a:r>
              <a:rPr lang="en-US" sz="2200" dirty="0" smtClean="0">
                <a:latin typeface="+mn-lt"/>
              </a:rPr>
              <a:t>How can you convince someone that                      your expressions for the number of tiles               needed are equivalent?</a:t>
            </a:r>
          </a:p>
        </p:txBody>
      </p:sp>
      <p:pic>
        <p:nvPicPr>
          <p:cNvPr id="51204" name="Picture 5"/>
          <p:cNvPicPr>
            <a:picLocks noChangeAspect="1" noChangeArrowheads="1"/>
          </p:cNvPicPr>
          <p:nvPr/>
        </p:nvPicPr>
        <p:blipFill>
          <a:blip r:embed="rId3"/>
          <a:srcRect/>
          <a:stretch>
            <a:fillRect/>
          </a:stretch>
        </p:blipFill>
        <p:spPr bwMode="auto">
          <a:xfrm>
            <a:off x="6553200" y="4267200"/>
            <a:ext cx="2514600" cy="1885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457200" y="152400"/>
            <a:ext cx="8229600" cy="1143000"/>
          </a:xfrm>
        </p:spPr>
        <p:txBody>
          <a:bodyPr rtlCol="0">
            <a:normAutofit/>
          </a:bodyPr>
          <a:lstStyle/>
          <a:p>
            <a:pPr eaLnBrk="1" fontAlgn="auto" hangingPunct="1">
              <a:spcAft>
                <a:spcPts val="0"/>
              </a:spcAft>
              <a:defRPr/>
            </a:pPr>
            <a:r>
              <a:rPr lang="en-US">
                <a:effectLst>
                  <a:outerShdw blurRad="38100" dist="38100" dir="2700000" algn="tl">
                    <a:srgbClr val="C0C0C0"/>
                  </a:outerShdw>
                </a:effectLst>
                <a:ea typeface="+mj-ea"/>
              </a:rPr>
              <a:t>Group Poster</a:t>
            </a:r>
          </a:p>
        </p:txBody>
      </p:sp>
      <p:sp>
        <p:nvSpPr>
          <p:cNvPr id="33795" name="Rectangle 3"/>
          <p:cNvSpPr>
            <a:spLocks noGrp="1" noChangeArrowheads="1"/>
          </p:cNvSpPr>
          <p:nvPr>
            <p:ph type="body" idx="1"/>
          </p:nvPr>
        </p:nvSpPr>
        <p:spPr>
          <a:xfrm>
            <a:off x="609600" y="1752600"/>
            <a:ext cx="5715000" cy="4038600"/>
          </a:xfrm>
        </p:spPr>
        <p:txBody>
          <a:bodyPr/>
          <a:lstStyle/>
          <a:p>
            <a:pPr eaLnBrk="1" hangingPunct="1"/>
            <a:r>
              <a:rPr lang="en-US" dirty="0" smtClean="0">
                <a:latin typeface="+mn-lt"/>
              </a:rPr>
              <a:t>Show all the expressions generated by your </a:t>
            </a:r>
            <a:r>
              <a:rPr lang="en-US" dirty="0" smtClean="0">
                <a:latin typeface="+mn-lt"/>
              </a:rPr>
              <a:t>group</a:t>
            </a:r>
          </a:p>
          <a:p>
            <a:pPr eaLnBrk="1" hangingPunct="1"/>
            <a:r>
              <a:rPr lang="en-US" dirty="0" smtClean="0">
                <a:latin typeface="+mn-lt"/>
              </a:rPr>
              <a:t>Draw Fountain with Side Length 3, e</a:t>
            </a:r>
            <a:r>
              <a:rPr lang="en-US" dirty="0" smtClean="0">
                <a:latin typeface="+mn-lt"/>
              </a:rPr>
              <a:t>xplicitly connect all of </a:t>
            </a:r>
            <a:r>
              <a:rPr lang="en-US" dirty="0" smtClean="0">
                <a:latin typeface="+mn-lt"/>
              </a:rPr>
              <a:t>your expressions to </a:t>
            </a:r>
            <a:r>
              <a:rPr lang="en-US" dirty="0" smtClean="0">
                <a:latin typeface="+mn-lt"/>
              </a:rPr>
              <a:t>this diagram</a:t>
            </a:r>
            <a:endParaRPr lang="en-US" dirty="0" smtClean="0">
              <a:latin typeface="+mn-lt"/>
            </a:endParaRPr>
          </a:p>
          <a:p>
            <a:pPr eaLnBrk="1" hangingPunct="1"/>
            <a:endParaRPr lang="en-US" dirty="0" smtClean="0">
              <a:latin typeface="+mn-lt"/>
            </a:endParaRPr>
          </a:p>
        </p:txBody>
      </p:sp>
      <p:sp>
        <p:nvSpPr>
          <p:cNvPr id="52228" name="Text Box 5"/>
          <p:cNvSpPr txBox="1">
            <a:spLocks noChangeArrowheads="1"/>
          </p:cNvSpPr>
          <p:nvPr/>
        </p:nvSpPr>
        <p:spPr bwMode="auto">
          <a:xfrm>
            <a:off x="4343400" y="1066800"/>
            <a:ext cx="3733800" cy="427038"/>
          </a:xfrm>
          <a:prstGeom prst="rect">
            <a:avLst/>
          </a:prstGeom>
          <a:noFill/>
          <a:ln w="9525">
            <a:noFill/>
            <a:miter lim="800000"/>
            <a:headEnd/>
            <a:tailEnd/>
          </a:ln>
        </p:spPr>
        <p:txBody>
          <a:bodyPr>
            <a:spAutoFit/>
          </a:bodyPr>
          <a:lstStyle/>
          <a:p>
            <a:pPr>
              <a:spcBef>
                <a:spcPct val="50000"/>
              </a:spcBef>
            </a:pPr>
            <a:r>
              <a:rPr lang="en-US" sz="2200">
                <a:solidFill>
                  <a:srgbClr val="6A8DB6"/>
                </a:solidFill>
                <a:latin typeface="Century Gothic" pitchFamily="34" charset="0"/>
              </a:rPr>
              <a:t>Tiling around a Fountain</a:t>
            </a:r>
          </a:p>
        </p:txBody>
      </p:sp>
      <p:pic>
        <p:nvPicPr>
          <p:cNvPr id="52229" name="Picture 6"/>
          <p:cNvPicPr>
            <a:picLocks noChangeAspect="1" noChangeArrowheads="1"/>
          </p:cNvPicPr>
          <p:nvPr/>
        </p:nvPicPr>
        <p:blipFill>
          <a:blip r:embed="rId3"/>
          <a:srcRect/>
          <a:stretch>
            <a:fillRect/>
          </a:stretch>
        </p:blipFill>
        <p:spPr bwMode="auto">
          <a:xfrm>
            <a:off x="6553200" y="4267200"/>
            <a:ext cx="2514600" cy="18859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37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379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457200" y="152400"/>
            <a:ext cx="8229600" cy="1143000"/>
          </a:xfrm>
        </p:spPr>
        <p:txBody>
          <a:bodyPr rtlCol="0">
            <a:normAutofit/>
          </a:bodyPr>
          <a:lstStyle/>
          <a:p>
            <a:pPr eaLnBrk="1" fontAlgn="auto" hangingPunct="1">
              <a:spcAft>
                <a:spcPts val="0"/>
              </a:spcAft>
              <a:defRPr/>
            </a:pPr>
            <a:r>
              <a:rPr lang="en-US">
                <a:effectLst>
                  <a:outerShdw blurRad="38100" dist="38100" dir="2700000" algn="tl">
                    <a:srgbClr val="C0C0C0"/>
                  </a:outerShdw>
                </a:effectLst>
                <a:ea typeface="+mj-ea"/>
              </a:rPr>
              <a:t>Gallery Walk</a:t>
            </a:r>
          </a:p>
        </p:txBody>
      </p:sp>
      <p:sp>
        <p:nvSpPr>
          <p:cNvPr id="53251" name="Rectangle 3"/>
          <p:cNvSpPr>
            <a:spLocks noGrp="1" noChangeArrowheads="1"/>
          </p:cNvSpPr>
          <p:nvPr>
            <p:ph type="body" idx="1"/>
          </p:nvPr>
        </p:nvSpPr>
        <p:spPr>
          <a:xfrm>
            <a:off x="76200" y="1524000"/>
            <a:ext cx="6477000" cy="4800600"/>
          </a:xfrm>
        </p:spPr>
        <p:txBody>
          <a:bodyPr/>
          <a:lstStyle/>
          <a:p>
            <a:pPr eaLnBrk="1" hangingPunct="1">
              <a:lnSpc>
                <a:spcPct val="90000"/>
              </a:lnSpc>
            </a:pPr>
            <a:r>
              <a:rPr lang="en-US" dirty="0" smtClean="0">
                <a:latin typeface="+mn-lt"/>
              </a:rPr>
              <a:t>One person from each group “mans” the group’s poster to answer questions.</a:t>
            </a:r>
            <a:br>
              <a:rPr lang="en-US" dirty="0" smtClean="0">
                <a:latin typeface="+mn-lt"/>
              </a:rPr>
            </a:br>
            <a:endParaRPr lang="en-US" dirty="0" smtClean="0">
              <a:latin typeface="+mn-lt"/>
            </a:endParaRPr>
          </a:p>
          <a:p>
            <a:pPr eaLnBrk="1" hangingPunct="1">
              <a:lnSpc>
                <a:spcPct val="90000"/>
              </a:lnSpc>
            </a:pPr>
            <a:r>
              <a:rPr lang="en-US" dirty="0" smtClean="0">
                <a:latin typeface="+mn-lt"/>
              </a:rPr>
              <a:t>Rest of the group members view other posters.  Look for:</a:t>
            </a:r>
          </a:p>
          <a:p>
            <a:pPr lvl="1" eaLnBrk="1" hangingPunct="1">
              <a:lnSpc>
                <a:spcPct val="90000"/>
              </a:lnSpc>
            </a:pPr>
            <a:r>
              <a:rPr lang="en-US" dirty="0" smtClean="0">
                <a:latin typeface="+mn-lt"/>
              </a:rPr>
              <a:t>The most common representations</a:t>
            </a:r>
          </a:p>
          <a:p>
            <a:pPr lvl="1" eaLnBrk="1" hangingPunct="1">
              <a:lnSpc>
                <a:spcPct val="90000"/>
              </a:lnSpc>
            </a:pPr>
            <a:r>
              <a:rPr lang="en-US" dirty="0" smtClean="0">
                <a:latin typeface="+mn-lt"/>
              </a:rPr>
              <a:t>The most unique representations</a:t>
            </a:r>
          </a:p>
        </p:txBody>
      </p:sp>
      <p:pic>
        <p:nvPicPr>
          <p:cNvPr id="53252" name="Picture 5"/>
          <p:cNvPicPr>
            <a:picLocks noChangeAspect="1" noChangeArrowheads="1"/>
          </p:cNvPicPr>
          <p:nvPr/>
        </p:nvPicPr>
        <p:blipFill>
          <a:blip r:embed="rId3"/>
          <a:srcRect/>
          <a:stretch>
            <a:fillRect/>
          </a:stretch>
        </p:blipFill>
        <p:spPr bwMode="auto">
          <a:xfrm>
            <a:off x="6553200" y="4267200"/>
            <a:ext cx="2514600" cy="1885950"/>
          </a:xfrm>
          <a:prstGeom prst="rect">
            <a:avLst/>
          </a:prstGeom>
          <a:noFill/>
          <a:ln w="9525">
            <a:noFill/>
            <a:miter lim="800000"/>
            <a:headEnd/>
            <a:tailEnd/>
          </a:ln>
        </p:spPr>
      </p:pic>
      <p:sp>
        <p:nvSpPr>
          <p:cNvPr id="53253" name="Text Box 6"/>
          <p:cNvSpPr txBox="1">
            <a:spLocks noChangeArrowheads="1"/>
          </p:cNvSpPr>
          <p:nvPr/>
        </p:nvSpPr>
        <p:spPr bwMode="auto">
          <a:xfrm>
            <a:off x="4343400" y="1066800"/>
            <a:ext cx="3733800" cy="427038"/>
          </a:xfrm>
          <a:prstGeom prst="rect">
            <a:avLst/>
          </a:prstGeom>
          <a:noFill/>
          <a:ln w="9525">
            <a:noFill/>
            <a:miter lim="800000"/>
            <a:headEnd/>
            <a:tailEnd/>
          </a:ln>
        </p:spPr>
        <p:txBody>
          <a:bodyPr>
            <a:spAutoFit/>
          </a:bodyPr>
          <a:lstStyle/>
          <a:p>
            <a:pPr>
              <a:spcBef>
                <a:spcPct val="50000"/>
              </a:spcBef>
            </a:pPr>
            <a:r>
              <a:rPr lang="en-US" sz="2200">
                <a:solidFill>
                  <a:srgbClr val="6A8DB6"/>
                </a:solidFill>
                <a:latin typeface="Century Gothic" pitchFamily="34" charset="0"/>
              </a:rPr>
              <a:t>Tiling around a Fountain</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5602" name="Title 1"/>
          <p:cNvSpPr>
            <a:spLocks noGrp="1"/>
          </p:cNvSpPr>
          <p:nvPr>
            <p:ph type="ctrTitle"/>
          </p:nvPr>
        </p:nvSpPr>
        <p:spPr>
          <a:xfrm>
            <a:off x="685800" y="1673225"/>
            <a:ext cx="7772400" cy="1470025"/>
          </a:xfrm>
        </p:spPr>
        <p:txBody>
          <a:bodyPr/>
          <a:lstStyle/>
          <a:p>
            <a:pPr eaLnBrk="1" hangingPunct="1"/>
            <a:r>
              <a:rPr lang="en-US" dirty="0" smtClean="0"/>
              <a:t>Algebraic Reasoning Content Academy – Grade 5</a:t>
            </a:r>
          </a:p>
        </p:txBody>
      </p:sp>
      <p:sp>
        <p:nvSpPr>
          <p:cNvPr id="3" name="Subtitle 2"/>
          <p:cNvSpPr>
            <a:spLocks noGrp="1"/>
          </p:cNvSpPr>
          <p:nvPr>
            <p:ph type="subTitle" idx="1"/>
          </p:nvPr>
        </p:nvSpPr>
        <p:spPr>
          <a:xfrm>
            <a:off x="1371600" y="3429000"/>
            <a:ext cx="6400800" cy="1752600"/>
          </a:xfrm>
        </p:spPr>
        <p:txBody>
          <a:bodyPr rtlCol="0">
            <a:normAutofit/>
          </a:bodyPr>
          <a:lstStyle/>
          <a:p>
            <a:pPr eaLnBrk="1" fontAlgn="auto" hangingPunct="1">
              <a:spcAft>
                <a:spcPts val="0"/>
              </a:spcAft>
              <a:buFont typeface="Arial"/>
              <a:buNone/>
              <a:defRPr/>
            </a:pPr>
            <a:r>
              <a:rPr lang="en-US" dirty="0" smtClean="0">
                <a:solidFill>
                  <a:schemeClr val="tx1">
                    <a:lumMod val="50000"/>
                    <a:lumOff val="50000"/>
                  </a:schemeClr>
                </a:solidFill>
                <a:ea typeface="+mn-ea"/>
              </a:rPr>
              <a:t>Day 2:  Multiple Representations</a:t>
            </a:r>
          </a:p>
          <a:p>
            <a:pPr eaLnBrk="1" fontAlgn="auto" hangingPunct="1">
              <a:spcAft>
                <a:spcPts val="0"/>
              </a:spcAft>
              <a:buFont typeface="Arial"/>
              <a:buNone/>
              <a:defRPr/>
            </a:pPr>
            <a:r>
              <a:rPr lang="en-US" dirty="0" smtClean="0">
                <a:solidFill>
                  <a:schemeClr val="tx1">
                    <a:lumMod val="50000"/>
                    <a:lumOff val="50000"/>
                  </a:schemeClr>
                </a:solidFill>
                <a:ea typeface="+mn-ea"/>
              </a:rPr>
              <a:t>Sami </a:t>
            </a:r>
            <a:r>
              <a:rPr lang="en-US" dirty="0" err="1" smtClean="0">
                <a:solidFill>
                  <a:schemeClr val="tx1">
                    <a:lumMod val="50000"/>
                    <a:lumOff val="50000"/>
                  </a:schemeClr>
                </a:solidFill>
                <a:ea typeface="+mn-ea"/>
              </a:rPr>
              <a:t>Briceño</a:t>
            </a:r>
            <a:endParaRPr lang="en-US" dirty="0" smtClean="0">
              <a:solidFill>
                <a:schemeClr val="tx1">
                  <a:lumMod val="50000"/>
                  <a:lumOff val="50000"/>
                </a:schemeClr>
              </a:solidFill>
              <a:ea typeface="+mn-ea"/>
            </a:endParaRPr>
          </a:p>
          <a:p>
            <a:pPr eaLnBrk="1" fontAlgn="auto" hangingPunct="1">
              <a:spcAft>
                <a:spcPts val="0"/>
              </a:spcAft>
              <a:buFont typeface="Arial"/>
              <a:buNone/>
              <a:defRPr/>
            </a:pPr>
            <a:endParaRPr lang="en-US" dirty="0">
              <a:solidFill>
                <a:schemeClr val="tx1">
                  <a:lumMod val="50000"/>
                  <a:lumOff val="50000"/>
                </a:schemeClr>
              </a:solidFill>
              <a:ea typeface="+mn-ea"/>
            </a:endParaRPr>
          </a:p>
        </p:txBody>
      </p:sp>
      <p:pic>
        <p:nvPicPr>
          <p:cNvPr id="25604" name="Picture 5" descr="ppt_header1.jpg"/>
          <p:cNvPicPr>
            <a:picLocks noChangeAspect="1"/>
          </p:cNvPicPr>
          <p:nvPr/>
        </p:nvPicPr>
        <p:blipFill>
          <a:blip r:embed="rId3"/>
          <a:srcRect/>
          <a:stretch>
            <a:fillRect/>
          </a:stretch>
        </p:blipFill>
        <p:spPr bwMode="auto">
          <a:xfrm>
            <a:off x="152400" y="0"/>
            <a:ext cx="8991600" cy="1384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457200" y="122238"/>
            <a:ext cx="8229600" cy="868362"/>
          </a:xfrm>
        </p:spPr>
        <p:txBody>
          <a:bodyPr rtlCol="0">
            <a:normAutofit/>
          </a:bodyPr>
          <a:lstStyle/>
          <a:p>
            <a:pPr eaLnBrk="1" fontAlgn="auto" hangingPunct="1">
              <a:spcAft>
                <a:spcPts val="0"/>
              </a:spcAft>
              <a:defRPr/>
            </a:pPr>
            <a:r>
              <a:rPr lang="en-US">
                <a:effectLst>
                  <a:outerShdw blurRad="38100" dist="38100" dir="2700000" algn="tl">
                    <a:srgbClr val="C0C0C0"/>
                  </a:outerShdw>
                </a:effectLst>
                <a:ea typeface="+mj-ea"/>
              </a:rPr>
              <a:t>Re-Tiling </a:t>
            </a:r>
            <a:r>
              <a:rPr lang="en-US">
                <a:ea typeface="+mj-ea"/>
              </a:rPr>
              <a:t>  </a:t>
            </a:r>
          </a:p>
        </p:txBody>
      </p:sp>
      <p:sp>
        <p:nvSpPr>
          <p:cNvPr id="37891" name="Rectangle 3"/>
          <p:cNvSpPr>
            <a:spLocks noGrp="1" noChangeArrowheads="1"/>
          </p:cNvSpPr>
          <p:nvPr>
            <p:ph type="body" idx="1"/>
          </p:nvPr>
        </p:nvSpPr>
        <p:spPr>
          <a:xfrm>
            <a:off x="304800" y="1524000"/>
            <a:ext cx="6553200" cy="4343400"/>
          </a:xfrm>
        </p:spPr>
        <p:txBody>
          <a:bodyPr rtlCol="0">
            <a:noAutofit/>
          </a:bodyPr>
          <a:lstStyle/>
          <a:p>
            <a:pPr eaLnBrk="1" fontAlgn="auto" hangingPunct="1">
              <a:lnSpc>
                <a:spcPct val="90000"/>
              </a:lnSpc>
              <a:spcAft>
                <a:spcPts val="0"/>
              </a:spcAft>
              <a:buFont typeface="Wingdings" pitchFamily="2" charset="2"/>
              <a:buNone/>
              <a:defRPr/>
            </a:pPr>
            <a:r>
              <a:rPr lang="en-US" sz="3000" dirty="0">
                <a:solidFill>
                  <a:srgbClr val="6A8DB6"/>
                </a:solidFill>
                <a:latin typeface="+mn-lt"/>
                <a:ea typeface="+mn-ea"/>
              </a:rPr>
              <a:t>Follow-up Problem:</a:t>
            </a:r>
            <a:r>
              <a:rPr lang="en-US" sz="3000" dirty="0">
                <a:solidFill>
                  <a:schemeClr val="tx1">
                    <a:lumMod val="65000"/>
                    <a:lumOff val="35000"/>
                  </a:schemeClr>
                </a:solidFill>
                <a:latin typeface="+mn-lt"/>
                <a:ea typeface="+mn-ea"/>
              </a:rPr>
              <a:t> Make a table and a graph for each equation you found in problem 1. </a:t>
            </a:r>
          </a:p>
          <a:p>
            <a:pPr eaLnBrk="1" fontAlgn="auto" hangingPunct="1">
              <a:lnSpc>
                <a:spcPct val="90000"/>
              </a:lnSpc>
              <a:spcAft>
                <a:spcPts val="0"/>
              </a:spcAft>
              <a:buFont typeface="Arial"/>
              <a:buChar char="•"/>
              <a:defRPr/>
            </a:pPr>
            <a:endParaRPr lang="en-US" sz="3000" dirty="0">
              <a:solidFill>
                <a:schemeClr val="tx1">
                  <a:lumMod val="65000"/>
                  <a:lumOff val="35000"/>
                </a:schemeClr>
              </a:solidFill>
              <a:latin typeface="+mn-lt"/>
              <a:ea typeface="+mn-ea"/>
            </a:endParaRPr>
          </a:p>
          <a:p>
            <a:pPr eaLnBrk="1" fontAlgn="auto" hangingPunct="1">
              <a:lnSpc>
                <a:spcPct val="90000"/>
              </a:lnSpc>
              <a:spcAft>
                <a:spcPts val="0"/>
              </a:spcAft>
              <a:buFont typeface="Arial"/>
              <a:buChar char="•"/>
              <a:defRPr/>
            </a:pPr>
            <a:r>
              <a:rPr lang="en-US" sz="3000" dirty="0">
                <a:solidFill>
                  <a:schemeClr val="tx1">
                    <a:lumMod val="65000"/>
                    <a:lumOff val="35000"/>
                  </a:schemeClr>
                </a:solidFill>
                <a:latin typeface="+mn-lt"/>
                <a:ea typeface="+mn-ea"/>
              </a:rPr>
              <a:t>Do the tables and graphs show that the expressions and equations are equivalent?</a:t>
            </a:r>
          </a:p>
          <a:p>
            <a:pPr eaLnBrk="1" fontAlgn="auto" hangingPunct="1">
              <a:lnSpc>
                <a:spcPct val="90000"/>
              </a:lnSpc>
              <a:spcBef>
                <a:spcPct val="50000"/>
              </a:spcBef>
              <a:spcAft>
                <a:spcPts val="0"/>
              </a:spcAft>
              <a:buFont typeface="Arial"/>
              <a:buChar char="•"/>
              <a:defRPr/>
            </a:pPr>
            <a:r>
              <a:rPr lang="en-US" sz="3000" dirty="0">
                <a:solidFill>
                  <a:schemeClr val="tx1">
                    <a:lumMod val="65000"/>
                    <a:lumOff val="35000"/>
                  </a:schemeClr>
                </a:solidFill>
                <a:latin typeface="+mn-lt"/>
                <a:ea typeface="+mn-ea"/>
              </a:rPr>
              <a:t>Is this relationship between </a:t>
            </a:r>
            <a:r>
              <a:rPr lang="en-US" sz="3000" i="1" dirty="0">
                <a:solidFill>
                  <a:schemeClr val="tx1">
                    <a:lumMod val="65000"/>
                    <a:lumOff val="35000"/>
                  </a:schemeClr>
                </a:solidFill>
                <a:latin typeface="+mn-lt"/>
                <a:ea typeface="+mn-ea"/>
              </a:rPr>
              <a:t>s</a:t>
            </a:r>
            <a:r>
              <a:rPr lang="en-US" sz="3000" dirty="0">
                <a:solidFill>
                  <a:schemeClr val="tx1">
                    <a:lumMod val="65000"/>
                    <a:lumOff val="35000"/>
                  </a:schemeClr>
                </a:solidFill>
                <a:latin typeface="+mn-lt"/>
                <a:ea typeface="+mn-ea"/>
              </a:rPr>
              <a:t>     and </a:t>
            </a:r>
            <a:r>
              <a:rPr lang="en-US" sz="3000" i="1" dirty="0">
                <a:solidFill>
                  <a:schemeClr val="tx1">
                    <a:lumMod val="65000"/>
                    <a:lumOff val="35000"/>
                  </a:schemeClr>
                </a:solidFill>
                <a:latin typeface="+mn-lt"/>
                <a:ea typeface="+mn-ea"/>
              </a:rPr>
              <a:t>n</a:t>
            </a:r>
            <a:r>
              <a:rPr lang="en-US" sz="3000" dirty="0">
                <a:solidFill>
                  <a:schemeClr val="tx1">
                    <a:lumMod val="65000"/>
                    <a:lumOff val="35000"/>
                  </a:schemeClr>
                </a:solidFill>
                <a:latin typeface="+mn-lt"/>
                <a:ea typeface="+mn-ea"/>
              </a:rPr>
              <a:t> a straight line, or a </a:t>
            </a:r>
            <a:r>
              <a:rPr lang="en-US" sz="3000" dirty="0" smtClean="0">
                <a:solidFill>
                  <a:schemeClr val="tx1">
                    <a:lumMod val="65000"/>
                    <a:lumOff val="35000"/>
                  </a:schemeClr>
                </a:solidFill>
                <a:latin typeface="+mn-lt"/>
                <a:ea typeface="+mn-ea"/>
              </a:rPr>
              <a:t>curve</a:t>
            </a:r>
            <a:r>
              <a:rPr lang="en-US" sz="3000" dirty="0">
                <a:solidFill>
                  <a:schemeClr val="tx1">
                    <a:lumMod val="65000"/>
                    <a:lumOff val="35000"/>
                  </a:schemeClr>
                </a:solidFill>
                <a:latin typeface="+mn-lt"/>
                <a:ea typeface="+mn-ea"/>
              </a:rPr>
              <a:t>? </a:t>
            </a:r>
          </a:p>
        </p:txBody>
      </p:sp>
      <p:sp>
        <p:nvSpPr>
          <p:cNvPr id="54276" name="Text Box 5"/>
          <p:cNvSpPr txBox="1">
            <a:spLocks noChangeArrowheads="1"/>
          </p:cNvSpPr>
          <p:nvPr/>
        </p:nvSpPr>
        <p:spPr bwMode="auto">
          <a:xfrm>
            <a:off x="4343400" y="838200"/>
            <a:ext cx="3733800" cy="427038"/>
          </a:xfrm>
          <a:prstGeom prst="rect">
            <a:avLst/>
          </a:prstGeom>
          <a:noFill/>
          <a:ln w="9525">
            <a:noFill/>
            <a:miter lim="800000"/>
            <a:headEnd/>
            <a:tailEnd/>
          </a:ln>
        </p:spPr>
        <p:txBody>
          <a:bodyPr>
            <a:spAutoFit/>
          </a:bodyPr>
          <a:lstStyle/>
          <a:p>
            <a:pPr>
              <a:spcBef>
                <a:spcPct val="50000"/>
              </a:spcBef>
            </a:pPr>
            <a:r>
              <a:rPr lang="en-US" sz="2200">
                <a:solidFill>
                  <a:srgbClr val="6A8DB6"/>
                </a:solidFill>
                <a:latin typeface="Century Gothic" pitchFamily="34" charset="0"/>
              </a:rPr>
              <a:t>Tiling around a Fountain</a:t>
            </a:r>
          </a:p>
        </p:txBody>
      </p:sp>
      <p:pic>
        <p:nvPicPr>
          <p:cNvPr id="54277" name="Picture 6"/>
          <p:cNvPicPr>
            <a:picLocks noChangeAspect="1" noChangeArrowheads="1"/>
          </p:cNvPicPr>
          <p:nvPr/>
        </p:nvPicPr>
        <p:blipFill>
          <a:blip r:embed="rId3"/>
          <a:srcRect/>
          <a:stretch>
            <a:fillRect/>
          </a:stretch>
        </p:blipFill>
        <p:spPr bwMode="auto">
          <a:xfrm>
            <a:off x="6781800" y="4267200"/>
            <a:ext cx="2286000" cy="1714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457200" y="122238"/>
            <a:ext cx="8229600" cy="868362"/>
          </a:xfrm>
        </p:spPr>
        <p:txBody>
          <a:bodyPr rtlCol="0">
            <a:normAutofit/>
          </a:bodyPr>
          <a:lstStyle/>
          <a:p>
            <a:pPr eaLnBrk="1" fontAlgn="auto" hangingPunct="1">
              <a:spcAft>
                <a:spcPts val="0"/>
              </a:spcAft>
              <a:defRPr/>
            </a:pPr>
            <a:r>
              <a:rPr lang="en-US">
                <a:effectLst>
                  <a:outerShdw blurRad="38100" dist="38100" dir="2700000" algn="tl">
                    <a:srgbClr val="C0C0C0"/>
                  </a:outerShdw>
                </a:effectLst>
                <a:ea typeface="+mj-ea"/>
              </a:rPr>
              <a:t>Collection of Expressions</a:t>
            </a:r>
          </a:p>
        </p:txBody>
      </p:sp>
      <p:sp>
        <p:nvSpPr>
          <p:cNvPr id="56323" name="Rectangle 3"/>
          <p:cNvSpPr>
            <a:spLocks noGrp="1" noChangeArrowheads="1"/>
          </p:cNvSpPr>
          <p:nvPr>
            <p:ph type="body" idx="1"/>
          </p:nvPr>
        </p:nvSpPr>
        <p:spPr>
          <a:xfrm>
            <a:off x="381000" y="1828800"/>
            <a:ext cx="5638800" cy="3235325"/>
          </a:xfrm>
        </p:spPr>
        <p:txBody>
          <a:bodyPr/>
          <a:lstStyle/>
          <a:p>
            <a:pPr eaLnBrk="1" hangingPunct="1"/>
            <a:r>
              <a:rPr lang="en-US" dirty="0" smtClean="0">
                <a:latin typeface="+mn-lt"/>
              </a:rPr>
              <a:t>Make a collective list of all the expressions that were generated in the groups.</a:t>
            </a:r>
          </a:p>
        </p:txBody>
      </p:sp>
      <p:sp>
        <p:nvSpPr>
          <p:cNvPr id="56324" name="Text Box 5"/>
          <p:cNvSpPr txBox="1">
            <a:spLocks noChangeArrowheads="1"/>
          </p:cNvSpPr>
          <p:nvPr/>
        </p:nvSpPr>
        <p:spPr bwMode="auto">
          <a:xfrm>
            <a:off x="4343400" y="838200"/>
            <a:ext cx="3733800" cy="427038"/>
          </a:xfrm>
          <a:prstGeom prst="rect">
            <a:avLst/>
          </a:prstGeom>
          <a:noFill/>
          <a:ln w="9525">
            <a:noFill/>
            <a:miter lim="800000"/>
            <a:headEnd/>
            <a:tailEnd/>
          </a:ln>
        </p:spPr>
        <p:txBody>
          <a:bodyPr>
            <a:spAutoFit/>
          </a:bodyPr>
          <a:lstStyle/>
          <a:p>
            <a:pPr>
              <a:spcBef>
                <a:spcPct val="50000"/>
              </a:spcBef>
            </a:pPr>
            <a:r>
              <a:rPr lang="en-US" sz="2200">
                <a:solidFill>
                  <a:srgbClr val="6A8DB6"/>
                </a:solidFill>
                <a:latin typeface="Century Gothic" pitchFamily="34" charset="0"/>
              </a:rPr>
              <a:t>Tiling around a Fountain</a:t>
            </a:r>
          </a:p>
        </p:txBody>
      </p:sp>
      <p:pic>
        <p:nvPicPr>
          <p:cNvPr id="56325" name="Picture 6"/>
          <p:cNvPicPr>
            <a:picLocks noChangeAspect="1" noChangeArrowheads="1"/>
          </p:cNvPicPr>
          <p:nvPr/>
        </p:nvPicPr>
        <p:blipFill>
          <a:blip r:embed="rId3"/>
          <a:srcRect/>
          <a:stretch>
            <a:fillRect/>
          </a:stretch>
        </p:blipFill>
        <p:spPr bwMode="auto">
          <a:xfrm>
            <a:off x="6553200" y="4267200"/>
            <a:ext cx="2514600" cy="1885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457200" y="152400"/>
            <a:ext cx="8229600" cy="838200"/>
          </a:xfrm>
        </p:spPr>
        <p:txBody>
          <a:bodyPr rtlCol="0">
            <a:normAutofit/>
          </a:bodyPr>
          <a:lstStyle/>
          <a:p>
            <a:pPr eaLnBrk="1" fontAlgn="auto" hangingPunct="1">
              <a:spcAft>
                <a:spcPts val="0"/>
              </a:spcAft>
              <a:defRPr/>
            </a:pPr>
            <a:r>
              <a:rPr lang="en-US">
                <a:effectLst>
                  <a:outerShdw blurRad="38100" dist="38100" dir="2700000" algn="tl">
                    <a:srgbClr val="C0C0C0"/>
                  </a:outerShdw>
                </a:effectLst>
                <a:ea typeface="+mj-ea"/>
              </a:rPr>
              <a:t>One Group’s Work</a:t>
            </a:r>
          </a:p>
        </p:txBody>
      </p:sp>
      <p:sp>
        <p:nvSpPr>
          <p:cNvPr id="55299" name="Rectangle 4"/>
          <p:cNvSpPr>
            <a:spLocks noChangeArrowheads="1"/>
          </p:cNvSpPr>
          <p:nvPr/>
        </p:nvSpPr>
        <p:spPr bwMode="auto">
          <a:xfrm>
            <a:off x="7931150" y="5861050"/>
            <a:ext cx="133350" cy="241300"/>
          </a:xfrm>
          <a:prstGeom prst="rect">
            <a:avLst/>
          </a:prstGeom>
          <a:noFill/>
          <a:ln w="9525">
            <a:noFill/>
            <a:miter lim="800000"/>
            <a:headEnd/>
            <a:tailEnd/>
          </a:ln>
        </p:spPr>
        <p:txBody>
          <a:bodyPr wrap="none" lIns="0" tIns="0" rIns="0" bIns="0">
            <a:spAutoFit/>
          </a:bodyPr>
          <a:lstStyle/>
          <a:p>
            <a:r>
              <a:rPr lang="en-US" sz="1300">
                <a:solidFill>
                  <a:srgbClr val="000000"/>
                </a:solidFill>
                <a:latin typeface="Times New Roman" pitchFamily="18" charset="0"/>
                <a:cs typeface="Times New Roman" pitchFamily="18" charset="0"/>
              </a:rPr>
              <a:t> </a:t>
            </a:r>
            <a:endParaRPr lang="en-US" sz="2400">
              <a:latin typeface="Tahoma" pitchFamily="34" charset="0"/>
              <a:cs typeface="Times New Roman" pitchFamily="18" charset="0"/>
            </a:endParaRPr>
          </a:p>
        </p:txBody>
      </p:sp>
      <p:sp>
        <p:nvSpPr>
          <p:cNvPr id="55300" name="Text Box 6"/>
          <p:cNvSpPr txBox="1">
            <a:spLocks noChangeArrowheads="1"/>
          </p:cNvSpPr>
          <p:nvPr/>
        </p:nvSpPr>
        <p:spPr bwMode="auto">
          <a:xfrm>
            <a:off x="7010400" y="5867400"/>
            <a:ext cx="1371600" cy="304800"/>
          </a:xfrm>
          <a:prstGeom prst="rect">
            <a:avLst/>
          </a:prstGeom>
          <a:noFill/>
          <a:ln w="9525">
            <a:noFill/>
            <a:miter lim="800000"/>
            <a:headEnd/>
            <a:tailEnd/>
          </a:ln>
        </p:spPr>
        <p:txBody>
          <a:bodyPr>
            <a:spAutoFit/>
          </a:bodyPr>
          <a:lstStyle/>
          <a:p>
            <a:r>
              <a:rPr lang="en-US" sz="1400">
                <a:latin typeface="Tahoma" pitchFamily="34" charset="0"/>
                <a:cs typeface="Times New Roman" pitchFamily="18" charset="0"/>
              </a:rPr>
              <a:t>From CMP</a:t>
            </a:r>
          </a:p>
        </p:txBody>
      </p:sp>
      <p:grpSp>
        <p:nvGrpSpPr>
          <p:cNvPr id="2" name="Group 7"/>
          <p:cNvGrpSpPr>
            <a:grpSpLocks/>
          </p:cNvGrpSpPr>
          <p:nvPr/>
        </p:nvGrpSpPr>
        <p:grpSpPr bwMode="auto">
          <a:xfrm>
            <a:off x="533400" y="1219200"/>
            <a:ext cx="8077200" cy="4876800"/>
            <a:chOff x="528" y="1248"/>
            <a:chExt cx="4704" cy="2771"/>
          </a:xfrm>
        </p:grpSpPr>
        <p:pic>
          <p:nvPicPr>
            <p:cNvPr id="55303" name="Picture 8"/>
            <p:cNvPicPr>
              <a:picLocks noChangeAspect="1" noChangeArrowheads="1"/>
            </p:cNvPicPr>
            <p:nvPr/>
          </p:nvPicPr>
          <p:blipFill>
            <a:blip r:embed="rId3"/>
            <a:srcRect/>
            <a:stretch>
              <a:fillRect/>
            </a:stretch>
          </p:blipFill>
          <p:spPr bwMode="auto">
            <a:xfrm>
              <a:off x="672" y="1248"/>
              <a:ext cx="4560" cy="2771"/>
            </a:xfrm>
            <a:prstGeom prst="rect">
              <a:avLst/>
            </a:prstGeom>
            <a:noFill/>
            <a:ln w="9525">
              <a:noFill/>
              <a:miter lim="800000"/>
              <a:headEnd/>
              <a:tailEnd/>
            </a:ln>
          </p:spPr>
        </p:pic>
        <p:sp>
          <p:nvSpPr>
            <p:cNvPr id="55304" name="Text Box 9"/>
            <p:cNvSpPr txBox="1">
              <a:spLocks noChangeArrowheads="1"/>
            </p:cNvSpPr>
            <p:nvPr/>
          </p:nvSpPr>
          <p:spPr bwMode="auto">
            <a:xfrm>
              <a:off x="528" y="1392"/>
              <a:ext cx="240" cy="260"/>
            </a:xfrm>
            <a:prstGeom prst="rect">
              <a:avLst/>
            </a:prstGeom>
            <a:solidFill>
              <a:schemeClr val="bg1"/>
            </a:solidFill>
            <a:ln w="9525">
              <a:noFill/>
              <a:miter lim="800000"/>
              <a:headEnd/>
              <a:tailEnd/>
            </a:ln>
          </p:spPr>
          <p:txBody>
            <a:bodyPr>
              <a:spAutoFit/>
            </a:bodyPr>
            <a:lstStyle/>
            <a:p>
              <a:pPr>
                <a:spcBef>
                  <a:spcPct val="50000"/>
                </a:spcBef>
              </a:pPr>
              <a:endParaRPr lang="en-US" sz="2400">
                <a:latin typeface="Tahoma" pitchFamily="34" charset="0"/>
                <a:cs typeface="Times New Roman" pitchFamily="18" charset="0"/>
              </a:endParaRPr>
            </a:p>
          </p:txBody>
        </p:sp>
      </p:grpSp>
      <p:sp>
        <p:nvSpPr>
          <p:cNvPr id="55302" name="Text Box 10"/>
          <p:cNvSpPr txBox="1">
            <a:spLocks noChangeArrowheads="1"/>
          </p:cNvSpPr>
          <p:nvPr/>
        </p:nvSpPr>
        <p:spPr bwMode="auto">
          <a:xfrm>
            <a:off x="4343400" y="838200"/>
            <a:ext cx="3733800" cy="427038"/>
          </a:xfrm>
          <a:prstGeom prst="rect">
            <a:avLst/>
          </a:prstGeom>
          <a:noFill/>
          <a:ln w="9525">
            <a:noFill/>
            <a:miter lim="800000"/>
            <a:headEnd/>
            <a:tailEnd/>
          </a:ln>
        </p:spPr>
        <p:txBody>
          <a:bodyPr>
            <a:spAutoFit/>
          </a:bodyPr>
          <a:lstStyle/>
          <a:p>
            <a:pPr>
              <a:spcBef>
                <a:spcPct val="50000"/>
              </a:spcBef>
            </a:pPr>
            <a:r>
              <a:rPr lang="en-US" sz="2200">
                <a:solidFill>
                  <a:srgbClr val="6A8DB6"/>
                </a:solidFill>
                <a:latin typeface="Century Gothic" pitchFamily="34" charset="0"/>
              </a:rPr>
              <a:t>Tiling around a Fountain</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228600" y="0"/>
            <a:ext cx="8686800" cy="1554163"/>
          </a:xfrm>
        </p:spPr>
        <p:txBody>
          <a:bodyPr rtlCol="0">
            <a:normAutofit/>
          </a:bodyPr>
          <a:lstStyle/>
          <a:p>
            <a:pPr eaLnBrk="1" fontAlgn="auto" hangingPunct="1">
              <a:spcAft>
                <a:spcPts val="0"/>
              </a:spcAft>
              <a:defRPr/>
            </a:pPr>
            <a:r>
              <a:rPr lang="en-US" dirty="0">
                <a:effectLst>
                  <a:outerShdw blurRad="38100" dist="38100" dir="2700000" algn="tl">
                    <a:srgbClr val="C0C0C0"/>
                  </a:outerShdw>
                </a:effectLst>
                <a:latin typeface="+mn-lt"/>
                <a:ea typeface="+mj-ea"/>
              </a:rPr>
              <a:t>Looking </a:t>
            </a:r>
            <a:r>
              <a:rPr lang="en-US" dirty="0" smtClean="0">
                <a:effectLst>
                  <a:outerShdw blurRad="38100" dist="38100" dir="2700000" algn="tl">
                    <a:srgbClr val="C0C0C0"/>
                  </a:outerShdw>
                </a:effectLst>
                <a:latin typeface="+mn-lt"/>
                <a:ea typeface="+mj-ea"/>
              </a:rPr>
              <a:t>through </a:t>
            </a:r>
            <a:br>
              <a:rPr lang="en-US" dirty="0" smtClean="0">
                <a:effectLst>
                  <a:outerShdw blurRad="38100" dist="38100" dir="2700000" algn="tl">
                    <a:srgbClr val="C0C0C0"/>
                  </a:outerShdw>
                </a:effectLst>
                <a:latin typeface="+mn-lt"/>
                <a:ea typeface="+mj-ea"/>
              </a:rPr>
            </a:br>
            <a:r>
              <a:rPr lang="en-US" dirty="0" smtClean="0">
                <a:effectLst>
                  <a:outerShdw blurRad="38100" dist="38100" dir="2700000" algn="tl">
                    <a:srgbClr val="C0C0C0"/>
                  </a:outerShdw>
                </a:effectLst>
                <a:latin typeface="+mn-lt"/>
                <a:ea typeface="+mj-ea"/>
              </a:rPr>
              <a:t>Teacher </a:t>
            </a:r>
            <a:r>
              <a:rPr lang="en-US" dirty="0">
                <a:effectLst>
                  <a:outerShdw blurRad="38100" dist="38100" dir="2700000" algn="tl">
                    <a:srgbClr val="C0C0C0"/>
                  </a:outerShdw>
                </a:effectLst>
                <a:latin typeface="+mn-lt"/>
                <a:ea typeface="+mj-ea"/>
              </a:rPr>
              <a:t>Lenses</a:t>
            </a:r>
          </a:p>
        </p:txBody>
      </p:sp>
      <p:sp>
        <p:nvSpPr>
          <p:cNvPr id="109571" name="Rectangle 3"/>
          <p:cNvSpPr>
            <a:spLocks noGrp="1" noChangeArrowheads="1"/>
          </p:cNvSpPr>
          <p:nvPr>
            <p:ph type="body" idx="1"/>
          </p:nvPr>
        </p:nvSpPr>
        <p:spPr>
          <a:xfrm>
            <a:off x="228600" y="1554163"/>
            <a:ext cx="6705600" cy="3962400"/>
          </a:xfrm>
        </p:spPr>
        <p:txBody>
          <a:bodyPr rtlCol="0">
            <a:normAutofit lnSpcReduction="10000"/>
          </a:bodyPr>
          <a:lstStyle/>
          <a:p>
            <a:pPr eaLnBrk="1" fontAlgn="auto" hangingPunct="1">
              <a:spcAft>
                <a:spcPts val="0"/>
              </a:spcAft>
              <a:buFont typeface="Arial"/>
              <a:buChar char="•"/>
              <a:defRPr/>
            </a:pPr>
            <a:r>
              <a:rPr lang="en-US" dirty="0">
                <a:solidFill>
                  <a:schemeClr val="tx1">
                    <a:lumMod val="65000"/>
                    <a:lumOff val="35000"/>
                  </a:schemeClr>
                </a:solidFill>
                <a:latin typeface="+mn-lt"/>
                <a:ea typeface="+mn-ea"/>
              </a:rPr>
              <a:t>How would you characterize the level of this task: High or low cognitive demand?</a:t>
            </a:r>
          </a:p>
          <a:p>
            <a:pPr eaLnBrk="1" fontAlgn="auto" hangingPunct="1">
              <a:spcBef>
                <a:spcPct val="50000"/>
              </a:spcBef>
              <a:spcAft>
                <a:spcPts val="0"/>
              </a:spcAft>
              <a:buFont typeface="Arial"/>
              <a:buChar char="•"/>
              <a:defRPr/>
            </a:pPr>
            <a:r>
              <a:rPr lang="en-US" dirty="0">
                <a:solidFill>
                  <a:schemeClr val="tx1">
                    <a:lumMod val="65000"/>
                    <a:lumOff val="35000"/>
                  </a:schemeClr>
                </a:solidFill>
                <a:latin typeface="+mn-lt"/>
                <a:ea typeface="+mn-ea"/>
              </a:rPr>
              <a:t>What mathematical ideas are embedded in the task?</a:t>
            </a:r>
          </a:p>
          <a:p>
            <a:pPr eaLnBrk="1" fontAlgn="auto" hangingPunct="1">
              <a:spcBef>
                <a:spcPct val="50000"/>
              </a:spcBef>
              <a:spcAft>
                <a:spcPts val="0"/>
              </a:spcAft>
              <a:buFont typeface="Arial"/>
              <a:buChar char="•"/>
              <a:defRPr/>
            </a:pPr>
            <a:r>
              <a:rPr lang="en-US" dirty="0">
                <a:solidFill>
                  <a:schemeClr val="tx1">
                    <a:lumMod val="65000"/>
                    <a:lumOff val="35000"/>
                  </a:schemeClr>
                </a:solidFill>
                <a:latin typeface="+mn-lt"/>
                <a:ea typeface="+mn-ea"/>
              </a:rPr>
              <a:t>What makes this worthwhile mathematics?</a:t>
            </a:r>
          </a:p>
        </p:txBody>
      </p:sp>
      <p:pic>
        <p:nvPicPr>
          <p:cNvPr id="58372" name="Picture 4" descr="OldSchool02"/>
          <p:cNvPicPr>
            <a:picLocks noChangeAspect="1" noChangeArrowheads="1"/>
          </p:cNvPicPr>
          <p:nvPr/>
        </p:nvPicPr>
        <p:blipFill>
          <a:blip r:embed="rId3"/>
          <a:srcRect/>
          <a:stretch>
            <a:fillRect/>
          </a:stretch>
        </p:blipFill>
        <p:spPr bwMode="auto">
          <a:xfrm>
            <a:off x="6172200" y="3886200"/>
            <a:ext cx="2743200" cy="2141538"/>
          </a:xfrm>
          <a:prstGeom prst="rect">
            <a:avLst/>
          </a:prstGeom>
          <a:noFill/>
          <a:ln w="9525">
            <a:solidFill>
              <a:schemeClr val="tx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0957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0957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0957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1" grpId="0" build="p"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457200" y="427038"/>
            <a:ext cx="8229600" cy="792162"/>
          </a:xfrm>
        </p:spPr>
        <p:txBody>
          <a:bodyPr rtlCol="0">
            <a:normAutofit fontScale="90000"/>
          </a:bodyPr>
          <a:lstStyle/>
          <a:p>
            <a:pPr eaLnBrk="1" fontAlgn="auto" hangingPunct="1">
              <a:spcAft>
                <a:spcPts val="0"/>
              </a:spcAft>
              <a:defRPr/>
            </a:pPr>
            <a:r>
              <a:rPr lang="en-US" dirty="0" smtClean="0">
                <a:effectLst>
                  <a:outerShdw blurRad="38100" dist="38100" dir="2700000" algn="tl">
                    <a:srgbClr val="C0C0C0"/>
                  </a:outerShdw>
                </a:effectLst>
                <a:latin typeface="+mn-lt"/>
                <a:ea typeface="+mj-ea"/>
              </a:rPr>
              <a:t>Why do we want kids to experience Pattern Tasks?</a:t>
            </a:r>
            <a:endParaRPr lang="en-US" dirty="0">
              <a:effectLst>
                <a:outerShdw blurRad="38100" dist="38100" dir="2700000" algn="tl">
                  <a:srgbClr val="C0C0C0"/>
                </a:outerShdw>
              </a:effectLst>
              <a:latin typeface="+mn-lt"/>
              <a:ea typeface="+mj-ea"/>
            </a:endParaRPr>
          </a:p>
        </p:txBody>
      </p:sp>
      <p:sp>
        <p:nvSpPr>
          <p:cNvPr id="62467" name="Rectangle 3"/>
          <p:cNvSpPr>
            <a:spLocks noGrp="1" noChangeArrowheads="1"/>
          </p:cNvSpPr>
          <p:nvPr>
            <p:ph type="body" idx="1"/>
          </p:nvPr>
        </p:nvSpPr>
        <p:spPr>
          <a:xfrm>
            <a:off x="381000" y="1447800"/>
            <a:ext cx="7543800" cy="4800600"/>
          </a:xfrm>
        </p:spPr>
        <p:txBody>
          <a:bodyPr/>
          <a:lstStyle/>
          <a:p>
            <a:pPr eaLnBrk="1" hangingPunct="1"/>
            <a:r>
              <a:rPr lang="en-US" sz="2800" dirty="0" smtClean="0">
                <a:solidFill>
                  <a:srgbClr val="000000"/>
                </a:solidFill>
                <a:latin typeface="+mn-lt"/>
                <a:cs typeface="Tahoma" pitchFamily="34" charset="0"/>
              </a:rPr>
              <a:t>Understanding variables</a:t>
            </a:r>
            <a:endParaRPr lang="en-US" sz="2800" dirty="0" smtClean="0">
              <a:latin typeface="+mn-lt"/>
            </a:endParaRPr>
          </a:p>
          <a:p>
            <a:pPr eaLnBrk="1" hangingPunct="1"/>
            <a:r>
              <a:rPr lang="en-US" sz="2800" dirty="0" smtClean="0">
                <a:solidFill>
                  <a:srgbClr val="000000"/>
                </a:solidFill>
                <a:latin typeface="+mn-lt"/>
                <a:cs typeface="Tahoma" pitchFamily="34" charset="0"/>
              </a:rPr>
              <a:t>Connecting between representations</a:t>
            </a:r>
            <a:endParaRPr lang="en-US" sz="2800" dirty="0" smtClean="0">
              <a:latin typeface="+mn-lt"/>
            </a:endParaRPr>
          </a:p>
          <a:p>
            <a:pPr eaLnBrk="1" hangingPunct="1"/>
            <a:r>
              <a:rPr lang="en-US" sz="2800" dirty="0" smtClean="0">
                <a:solidFill>
                  <a:srgbClr val="000000"/>
                </a:solidFill>
                <a:latin typeface="+mn-lt"/>
                <a:cs typeface="Tahoma" pitchFamily="34" charset="0"/>
              </a:rPr>
              <a:t>Progressing on standards</a:t>
            </a:r>
            <a:endParaRPr lang="en-US" sz="2800" dirty="0" smtClean="0">
              <a:latin typeface="+mn-lt"/>
            </a:endParaRPr>
          </a:p>
          <a:p>
            <a:pPr eaLnBrk="1" hangingPunct="1"/>
            <a:r>
              <a:rPr lang="en-US" sz="2800" dirty="0" smtClean="0">
                <a:solidFill>
                  <a:srgbClr val="000000"/>
                </a:solidFill>
                <a:latin typeface="+mn-lt"/>
                <a:cs typeface="Tahoma" pitchFamily="34" charset="0"/>
              </a:rPr>
              <a:t>Using context for working on                functions</a:t>
            </a:r>
            <a:endParaRPr lang="en-US" sz="2800" dirty="0" smtClean="0">
              <a:latin typeface="+mn-lt"/>
            </a:endParaRPr>
          </a:p>
          <a:p>
            <a:pPr eaLnBrk="1" hangingPunct="1"/>
            <a:r>
              <a:rPr lang="en-US" sz="2800" dirty="0" smtClean="0">
                <a:solidFill>
                  <a:srgbClr val="000000"/>
                </a:solidFill>
                <a:latin typeface="+mn-lt"/>
                <a:cs typeface="Tahoma" pitchFamily="34" charset="0"/>
              </a:rPr>
              <a:t>Starting the problem at                 multiple entry points</a:t>
            </a:r>
            <a:endParaRPr lang="en-US" sz="2800" dirty="0" smtClean="0">
              <a:latin typeface="+mn-lt"/>
            </a:endParaRPr>
          </a:p>
          <a:p>
            <a:pPr eaLnBrk="1" hangingPunct="1"/>
            <a:r>
              <a:rPr lang="en-US" sz="2800" dirty="0" smtClean="0">
                <a:solidFill>
                  <a:srgbClr val="000000"/>
                </a:solidFill>
                <a:latin typeface="+mn-lt"/>
                <a:cs typeface="Tahoma" pitchFamily="34" charset="0"/>
              </a:rPr>
              <a:t>Finding and comparing                 multiple solutions </a:t>
            </a:r>
            <a:endParaRPr lang="en-US" sz="2800" dirty="0" smtClean="0">
              <a:latin typeface="+mn-lt"/>
            </a:endParaRPr>
          </a:p>
        </p:txBody>
      </p:sp>
      <p:pic>
        <p:nvPicPr>
          <p:cNvPr id="65540" name="Picture 4" descr="school end &amp; softball pals 054"/>
          <p:cNvPicPr>
            <a:picLocks noChangeAspect="1" noChangeArrowheads="1"/>
          </p:cNvPicPr>
          <p:nvPr/>
        </p:nvPicPr>
        <p:blipFill>
          <a:blip r:embed="rId3"/>
          <a:srcRect l="4387" r="4387" b="17625"/>
          <a:stretch>
            <a:fillRect/>
          </a:stretch>
        </p:blipFill>
        <p:spPr bwMode="auto">
          <a:xfrm>
            <a:off x="5791200" y="4003675"/>
            <a:ext cx="3201988" cy="2168525"/>
          </a:xfrm>
          <a:prstGeom prst="rect">
            <a:avLst/>
          </a:prstGeom>
          <a:noFill/>
          <a:ln w="19050">
            <a:solidFill>
              <a:schemeClr val="tx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246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246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6246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246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6246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6246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7" grpId="0" build="p"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eaLnBrk="1" hangingPunct="1"/>
            <a:r>
              <a:rPr lang="en-US" dirty="0" smtClean="0">
                <a:latin typeface="+mn-lt"/>
              </a:rPr>
              <a:t>Telephone Task</a:t>
            </a:r>
          </a:p>
        </p:txBody>
      </p:sp>
      <p:sp>
        <p:nvSpPr>
          <p:cNvPr id="5" name="TextBox 4"/>
          <p:cNvSpPr txBox="1">
            <a:spLocks noChangeArrowheads="1"/>
          </p:cNvSpPr>
          <p:nvPr/>
        </p:nvSpPr>
        <p:spPr bwMode="auto">
          <a:xfrm>
            <a:off x="304800" y="1600200"/>
            <a:ext cx="8229600" cy="1384995"/>
          </a:xfrm>
          <a:prstGeom prst="rect">
            <a:avLst/>
          </a:prstGeom>
          <a:noFill/>
          <a:ln w="9525">
            <a:noFill/>
            <a:miter lim="800000"/>
            <a:headEnd/>
            <a:tailEnd/>
          </a:ln>
        </p:spPr>
        <p:txBody>
          <a:bodyPr>
            <a:spAutoFit/>
          </a:bodyPr>
          <a:lstStyle/>
          <a:p>
            <a:r>
              <a:rPr lang="en-US" sz="2800" dirty="0" smtClean="0">
                <a:latin typeface="+mn-lt"/>
              </a:rPr>
              <a:t>Scenario:  A cellular telephone company charges $10.00 per month plus $0.20 per call.  Complete the table and graph the results.</a:t>
            </a:r>
          </a:p>
        </p:txBody>
      </p:sp>
      <p:graphicFrame>
        <p:nvGraphicFramePr>
          <p:cNvPr id="7" name="Table 6"/>
          <p:cNvGraphicFramePr>
            <a:graphicFrameLocks noGrp="1"/>
          </p:cNvGraphicFramePr>
          <p:nvPr/>
        </p:nvGraphicFramePr>
        <p:xfrm>
          <a:off x="685800" y="3200400"/>
          <a:ext cx="7620003" cy="1390316"/>
        </p:xfrm>
        <a:graphic>
          <a:graphicData uri="http://schemas.openxmlformats.org/drawingml/2006/table">
            <a:tbl>
              <a:tblPr/>
              <a:tblGrid>
                <a:gridCol w="1630947"/>
                <a:gridCol w="748632"/>
                <a:gridCol w="748632"/>
                <a:gridCol w="748632"/>
                <a:gridCol w="748632"/>
                <a:gridCol w="748632"/>
                <a:gridCol w="748632"/>
                <a:gridCol w="748632"/>
                <a:gridCol w="748632"/>
              </a:tblGrid>
              <a:tr h="695158">
                <a:tc>
                  <a:txBody>
                    <a:bodyPr/>
                    <a:lstStyle/>
                    <a:p>
                      <a:pPr marL="0" marR="0" algn="ctr">
                        <a:spcBef>
                          <a:spcPts val="0"/>
                        </a:spcBef>
                        <a:spcAft>
                          <a:spcPts val="0"/>
                        </a:spcAft>
                      </a:pPr>
                      <a:r>
                        <a:rPr lang="en-US" sz="1100">
                          <a:latin typeface="Trebuchet MS"/>
                          <a:ea typeface="Times New Roman"/>
                          <a:cs typeface="Arial"/>
                        </a:rPr>
                        <a:t>Number of Calls</a:t>
                      </a:r>
                      <a:endParaRPr lang="en-US" sz="1100">
                        <a:latin typeface="Times New Roman"/>
                        <a:ea typeface="Times New Roman"/>
                        <a:cs typeface="Times New Roman"/>
                      </a:endParaRPr>
                    </a:p>
                  </a:txBody>
                  <a:tcPr marL="64168" marR="64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300">
                          <a:latin typeface="Trebuchet MS"/>
                          <a:ea typeface="Times New Roman"/>
                          <a:cs typeface="Arial"/>
                        </a:rPr>
                        <a:t>0</a:t>
                      </a:r>
                      <a:endParaRPr lang="en-US" sz="1100">
                        <a:latin typeface="Times New Roman"/>
                        <a:ea typeface="Times New Roman"/>
                        <a:cs typeface="Times New Roman"/>
                      </a:endParaRPr>
                    </a:p>
                  </a:txBody>
                  <a:tcPr marL="64168" marR="64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300">
                          <a:latin typeface="Trebuchet MS"/>
                          <a:ea typeface="Times New Roman"/>
                          <a:cs typeface="Arial"/>
                        </a:rPr>
                        <a:t>1</a:t>
                      </a:r>
                      <a:endParaRPr lang="en-US" sz="1100">
                        <a:latin typeface="Times New Roman"/>
                        <a:ea typeface="Times New Roman"/>
                        <a:cs typeface="Times New Roman"/>
                      </a:endParaRPr>
                    </a:p>
                  </a:txBody>
                  <a:tcPr marL="64168" marR="64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300">
                          <a:latin typeface="Trebuchet MS"/>
                          <a:ea typeface="Times New Roman"/>
                          <a:cs typeface="Arial"/>
                        </a:rPr>
                        <a:t>2</a:t>
                      </a:r>
                      <a:endParaRPr lang="en-US" sz="1100">
                        <a:latin typeface="Times New Roman"/>
                        <a:ea typeface="Times New Roman"/>
                        <a:cs typeface="Times New Roman"/>
                      </a:endParaRPr>
                    </a:p>
                  </a:txBody>
                  <a:tcPr marL="64168" marR="64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300">
                          <a:latin typeface="Trebuchet MS"/>
                          <a:ea typeface="Times New Roman"/>
                          <a:cs typeface="Arial"/>
                        </a:rPr>
                        <a:t>3</a:t>
                      </a:r>
                      <a:endParaRPr lang="en-US" sz="1100">
                        <a:latin typeface="Times New Roman"/>
                        <a:ea typeface="Times New Roman"/>
                        <a:cs typeface="Times New Roman"/>
                      </a:endParaRPr>
                    </a:p>
                  </a:txBody>
                  <a:tcPr marL="64168" marR="64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300">
                          <a:latin typeface="Trebuchet MS"/>
                          <a:ea typeface="Times New Roman"/>
                          <a:cs typeface="Arial"/>
                        </a:rPr>
                        <a:t>4</a:t>
                      </a:r>
                      <a:endParaRPr lang="en-US" sz="1100">
                        <a:latin typeface="Times New Roman"/>
                        <a:ea typeface="Times New Roman"/>
                        <a:cs typeface="Times New Roman"/>
                      </a:endParaRPr>
                    </a:p>
                  </a:txBody>
                  <a:tcPr marL="64168" marR="64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300">
                          <a:latin typeface="Trebuchet MS"/>
                          <a:ea typeface="Times New Roman"/>
                          <a:cs typeface="Arial"/>
                        </a:rPr>
                        <a:t>5</a:t>
                      </a:r>
                      <a:endParaRPr lang="en-US" sz="1100">
                        <a:latin typeface="Times New Roman"/>
                        <a:ea typeface="Times New Roman"/>
                        <a:cs typeface="Times New Roman"/>
                      </a:endParaRPr>
                    </a:p>
                  </a:txBody>
                  <a:tcPr marL="64168" marR="64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300">
                          <a:latin typeface="Trebuchet MS"/>
                          <a:ea typeface="Times New Roman"/>
                          <a:cs typeface="Arial"/>
                        </a:rPr>
                        <a:t>10</a:t>
                      </a:r>
                      <a:endParaRPr lang="en-US" sz="1100">
                        <a:latin typeface="Times New Roman"/>
                        <a:ea typeface="Times New Roman"/>
                        <a:cs typeface="Times New Roman"/>
                      </a:endParaRPr>
                    </a:p>
                  </a:txBody>
                  <a:tcPr marL="64168" marR="64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300">
                          <a:latin typeface="Trebuchet MS"/>
                          <a:ea typeface="Times New Roman"/>
                          <a:cs typeface="Arial"/>
                        </a:rPr>
                        <a:t>20</a:t>
                      </a:r>
                      <a:endParaRPr lang="en-US" sz="1100">
                        <a:latin typeface="Times New Roman"/>
                        <a:ea typeface="Times New Roman"/>
                        <a:cs typeface="Times New Roman"/>
                      </a:endParaRPr>
                    </a:p>
                  </a:txBody>
                  <a:tcPr marL="64168" marR="64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95158">
                <a:tc>
                  <a:txBody>
                    <a:bodyPr/>
                    <a:lstStyle/>
                    <a:p>
                      <a:pPr marL="0" marR="0" algn="ctr">
                        <a:spcBef>
                          <a:spcPts val="0"/>
                        </a:spcBef>
                        <a:spcAft>
                          <a:spcPts val="0"/>
                        </a:spcAft>
                      </a:pPr>
                      <a:r>
                        <a:rPr lang="en-US" sz="1100">
                          <a:latin typeface="Trebuchet MS"/>
                          <a:ea typeface="Times New Roman"/>
                          <a:cs typeface="Arial"/>
                        </a:rPr>
                        <a:t>Total Cost (Dollars)</a:t>
                      </a:r>
                      <a:endParaRPr lang="en-US" sz="1100">
                        <a:latin typeface="Times New Roman"/>
                        <a:ea typeface="Times New Roman"/>
                        <a:cs typeface="Times New Roman"/>
                      </a:endParaRPr>
                    </a:p>
                  </a:txBody>
                  <a:tcPr marL="64168" marR="64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300">
                        <a:latin typeface="Trebuchet MS"/>
                        <a:ea typeface="Times New Roman"/>
                        <a:cs typeface="Arial"/>
                      </a:endParaRPr>
                    </a:p>
                  </a:txBody>
                  <a:tcPr marL="64168" marR="64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300">
                        <a:latin typeface="Trebuchet MS"/>
                        <a:ea typeface="Times New Roman"/>
                        <a:cs typeface="Arial"/>
                      </a:endParaRPr>
                    </a:p>
                  </a:txBody>
                  <a:tcPr marL="64168" marR="64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300">
                        <a:latin typeface="Trebuchet MS"/>
                        <a:ea typeface="Times New Roman"/>
                        <a:cs typeface="Arial"/>
                      </a:endParaRPr>
                    </a:p>
                  </a:txBody>
                  <a:tcPr marL="64168" marR="64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300">
                        <a:latin typeface="Trebuchet MS"/>
                        <a:ea typeface="Times New Roman"/>
                        <a:cs typeface="Arial"/>
                      </a:endParaRPr>
                    </a:p>
                  </a:txBody>
                  <a:tcPr marL="64168" marR="64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300">
                        <a:latin typeface="Trebuchet MS"/>
                        <a:ea typeface="Times New Roman"/>
                        <a:cs typeface="Arial"/>
                      </a:endParaRPr>
                    </a:p>
                  </a:txBody>
                  <a:tcPr marL="64168" marR="64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300">
                        <a:latin typeface="Trebuchet MS"/>
                        <a:ea typeface="Times New Roman"/>
                        <a:cs typeface="Arial"/>
                      </a:endParaRPr>
                    </a:p>
                  </a:txBody>
                  <a:tcPr marL="64168" marR="64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300">
                        <a:latin typeface="Trebuchet MS"/>
                        <a:ea typeface="Times New Roman"/>
                        <a:cs typeface="Arial"/>
                      </a:endParaRPr>
                    </a:p>
                  </a:txBody>
                  <a:tcPr marL="64168" marR="64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300" dirty="0">
                        <a:latin typeface="Trebuchet MS"/>
                        <a:ea typeface="Times New Roman"/>
                        <a:cs typeface="Arial"/>
                      </a:endParaRPr>
                    </a:p>
                  </a:txBody>
                  <a:tcPr marL="64168" marR="64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10945" name="Rectangle 1"/>
          <p:cNvSpPr>
            <a:spLocks noChangeArrowheads="1"/>
          </p:cNvSpPr>
          <p:nvPr/>
        </p:nvSpPr>
        <p:spPr bwMode="auto">
          <a:xfrm>
            <a:off x="457200" y="4921478"/>
            <a:ext cx="8229600"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mn-lt"/>
                <a:ea typeface="Times New Roman" pitchFamily="18" charset="0"/>
                <a:cs typeface="Arial" pitchFamily="34" charset="0"/>
              </a:rPr>
              <a:t>Write an algebraic rule to determine the total cost, </a:t>
            </a:r>
            <a:r>
              <a:rPr kumimoji="0" lang="en-US" sz="2800" b="1" i="1" u="none" strike="noStrike" cap="none" normalizeH="0" baseline="0" dirty="0" smtClean="0">
                <a:ln>
                  <a:noFill/>
                </a:ln>
                <a:solidFill>
                  <a:schemeClr val="tx1"/>
                </a:solidFill>
                <a:effectLst/>
                <a:latin typeface="+mn-lt"/>
                <a:ea typeface="Times New Roman" pitchFamily="18" charset="0"/>
                <a:cs typeface="Arial" pitchFamily="34" charset="0"/>
              </a:rPr>
              <a:t>c</a:t>
            </a:r>
            <a:r>
              <a:rPr kumimoji="0" lang="en-US" sz="2800" b="0" i="0" u="none" strike="noStrike" cap="none" normalizeH="0" baseline="0" dirty="0" smtClean="0">
                <a:ln>
                  <a:noFill/>
                </a:ln>
                <a:solidFill>
                  <a:schemeClr val="tx1"/>
                </a:solidFill>
                <a:effectLst/>
                <a:latin typeface="+mn-lt"/>
                <a:ea typeface="Times New Roman" pitchFamily="18" charset="0"/>
                <a:cs typeface="Arial" pitchFamily="34" charset="0"/>
              </a:rPr>
              <a:t>, when given the number of calls, </a:t>
            </a:r>
            <a:r>
              <a:rPr kumimoji="0" lang="en-US" sz="2800" b="1" i="1" u="none" strike="noStrike" cap="none" normalizeH="0" baseline="0" dirty="0" smtClean="0">
                <a:ln>
                  <a:noFill/>
                </a:ln>
                <a:solidFill>
                  <a:schemeClr val="tx1"/>
                </a:solidFill>
                <a:effectLst/>
                <a:latin typeface="+mn-lt"/>
                <a:ea typeface="Times New Roman" pitchFamily="18" charset="0"/>
                <a:cs typeface="Arial" pitchFamily="34" charset="0"/>
              </a:rPr>
              <a:t>n</a:t>
            </a:r>
            <a:r>
              <a:rPr kumimoji="0" lang="en-US" sz="2800" b="0" i="0" u="none" strike="noStrike" cap="none" normalizeH="0" baseline="0" dirty="0" smtClean="0">
                <a:ln>
                  <a:noFill/>
                </a:ln>
                <a:solidFill>
                  <a:schemeClr val="tx1"/>
                </a:solidFill>
                <a:effectLst/>
                <a:latin typeface="+mn-lt"/>
                <a:ea typeface="Times New Roman" pitchFamily="18" charset="0"/>
                <a:cs typeface="Arial" pitchFamily="34" charset="0"/>
              </a:rPr>
              <a:t>.</a:t>
            </a:r>
            <a:endParaRPr kumimoji="0" lang="en-US" sz="2800" b="0" i="0" u="none" strike="noStrike" cap="none" normalizeH="0" baseline="0" dirty="0" smtClean="0">
              <a:ln>
                <a:noFill/>
              </a:ln>
              <a:solidFill>
                <a:schemeClr val="tx1"/>
              </a:solidFill>
              <a:effectLst/>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eaLnBrk="1" hangingPunct="1"/>
            <a:r>
              <a:rPr lang="en-US" dirty="0" smtClean="0">
                <a:latin typeface="+mn-lt"/>
              </a:rPr>
              <a:t>Model Car Racing Task</a:t>
            </a:r>
          </a:p>
        </p:txBody>
      </p:sp>
      <p:sp>
        <p:nvSpPr>
          <p:cNvPr id="5" name="TextBox 4"/>
          <p:cNvSpPr txBox="1">
            <a:spLocks noChangeArrowheads="1"/>
          </p:cNvSpPr>
          <p:nvPr/>
        </p:nvSpPr>
        <p:spPr bwMode="auto">
          <a:xfrm>
            <a:off x="304800" y="1417638"/>
            <a:ext cx="8229600" cy="1384995"/>
          </a:xfrm>
          <a:prstGeom prst="rect">
            <a:avLst/>
          </a:prstGeom>
          <a:noFill/>
          <a:ln w="9525">
            <a:noFill/>
            <a:miter lim="800000"/>
            <a:headEnd/>
            <a:tailEnd/>
          </a:ln>
        </p:spPr>
        <p:txBody>
          <a:bodyPr>
            <a:spAutoFit/>
          </a:bodyPr>
          <a:lstStyle/>
          <a:p>
            <a:r>
              <a:rPr lang="en-US" sz="2800" dirty="0" smtClean="0">
                <a:latin typeface="+mn-lt"/>
              </a:rPr>
              <a:t>The distance formula </a:t>
            </a:r>
            <a:r>
              <a:rPr lang="en-US" sz="2800" b="1" i="1" dirty="0" smtClean="0">
                <a:latin typeface="+mn-lt"/>
              </a:rPr>
              <a:t>d = 0.25t</a:t>
            </a:r>
            <a:r>
              <a:rPr lang="en-US" sz="2800" dirty="0" smtClean="0">
                <a:latin typeface="+mn-lt"/>
              </a:rPr>
              <a:t> represents the distance, </a:t>
            </a:r>
            <a:r>
              <a:rPr lang="en-US" sz="2800" b="1" i="1" dirty="0" smtClean="0">
                <a:latin typeface="+mn-lt"/>
              </a:rPr>
              <a:t>d</a:t>
            </a:r>
            <a:r>
              <a:rPr lang="en-US" sz="2800" dirty="0" smtClean="0">
                <a:latin typeface="+mn-lt"/>
              </a:rPr>
              <a:t>, a model racing car travels in </a:t>
            </a:r>
            <a:r>
              <a:rPr lang="en-US" sz="2800" b="1" i="1" dirty="0" smtClean="0">
                <a:latin typeface="+mn-lt"/>
              </a:rPr>
              <a:t>t</a:t>
            </a:r>
            <a:r>
              <a:rPr lang="en-US" sz="2800" dirty="0" smtClean="0">
                <a:latin typeface="+mn-lt"/>
              </a:rPr>
              <a:t> minutes at a rate of 0.25 kilometers per minute.</a:t>
            </a:r>
          </a:p>
        </p:txBody>
      </p:sp>
      <p:graphicFrame>
        <p:nvGraphicFramePr>
          <p:cNvPr id="6" name="Table 5"/>
          <p:cNvGraphicFramePr>
            <a:graphicFrameLocks noGrp="1"/>
          </p:cNvGraphicFramePr>
          <p:nvPr/>
        </p:nvGraphicFramePr>
        <p:xfrm>
          <a:off x="2514600" y="2802630"/>
          <a:ext cx="3429000" cy="3674368"/>
        </p:xfrm>
        <a:graphic>
          <a:graphicData uri="http://schemas.openxmlformats.org/drawingml/2006/table">
            <a:tbl>
              <a:tblPr/>
              <a:tblGrid>
                <a:gridCol w="681695"/>
                <a:gridCol w="1372919"/>
                <a:gridCol w="1374386"/>
              </a:tblGrid>
              <a:tr h="380107">
                <a:tc>
                  <a:txBody>
                    <a:bodyPr/>
                    <a:lstStyle/>
                    <a:p>
                      <a:pPr marL="0" marR="0" algn="ctr">
                        <a:spcBef>
                          <a:spcPts val="0"/>
                        </a:spcBef>
                        <a:spcAft>
                          <a:spcPts val="0"/>
                        </a:spcAft>
                      </a:pPr>
                      <a:r>
                        <a:rPr lang="en-US" sz="1100" b="1">
                          <a:solidFill>
                            <a:srgbClr val="000000"/>
                          </a:solidFill>
                          <a:latin typeface="Trebuchet MS"/>
                          <a:ea typeface="Times New Roman"/>
                          <a:cs typeface="Arial"/>
                        </a:rPr>
                        <a:t>Labels</a:t>
                      </a:r>
                      <a:endParaRPr lang="en-US" sz="1200">
                        <a:latin typeface="Times New Roman"/>
                        <a:ea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100" b="1">
                          <a:solidFill>
                            <a:srgbClr val="000000"/>
                          </a:solidFill>
                          <a:latin typeface="Trebuchet MS"/>
                          <a:ea typeface="Times New Roman"/>
                          <a:cs typeface="Arial"/>
                        </a:rPr>
                        <a:t>Time</a:t>
                      </a:r>
                      <a:endParaRPr lang="en-US" sz="12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spcBef>
                          <a:spcPts val="0"/>
                        </a:spcBef>
                        <a:spcAft>
                          <a:spcPts val="0"/>
                        </a:spcAft>
                      </a:pPr>
                      <a:r>
                        <a:rPr lang="en-US" sz="1100" b="1">
                          <a:solidFill>
                            <a:srgbClr val="000000"/>
                          </a:solidFill>
                          <a:latin typeface="Trebuchet MS"/>
                          <a:ea typeface="Times New Roman"/>
                          <a:cs typeface="Arial"/>
                        </a:rPr>
                        <a:t>Distance</a:t>
                      </a:r>
                      <a:endParaRPr lang="en-US" sz="12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380107">
                <a:tc>
                  <a:txBody>
                    <a:bodyPr/>
                    <a:lstStyle/>
                    <a:p>
                      <a:pPr marL="0" marR="0" algn="ctr">
                        <a:spcBef>
                          <a:spcPts val="0"/>
                        </a:spcBef>
                        <a:spcAft>
                          <a:spcPts val="0"/>
                        </a:spcAft>
                      </a:pPr>
                      <a:r>
                        <a:rPr lang="en-US" sz="1100" b="1">
                          <a:solidFill>
                            <a:srgbClr val="000000"/>
                          </a:solidFill>
                          <a:latin typeface="Trebuchet MS"/>
                          <a:ea typeface="Times New Roman"/>
                          <a:cs typeface="Arial"/>
                        </a:rPr>
                        <a:t>Unit</a:t>
                      </a:r>
                      <a:endParaRPr lang="en-US" sz="1200">
                        <a:latin typeface="Times New Roman"/>
                        <a:ea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100" b="1">
                          <a:solidFill>
                            <a:srgbClr val="000000"/>
                          </a:solidFill>
                          <a:latin typeface="Trebuchet MS"/>
                          <a:ea typeface="Times New Roman"/>
                          <a:cs typeface="Arial"/>
                        </a:rPr>
                        <a:t>Minutes</a:t>
                      </a:r>
                      <a:endParaRPr lang="en-US" sz="12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spcBef>
                          <a:spcPts val="0"/>
                        </a:spcBef>
                        <a:spcAft>
                          <a:spcPts val="0"/>
                        </a:spcAft>
                      </a:pPr>
                      <a:r>
                        <a:rPr lang="en-US" sz="1100" b="1">
                          <a:solidFill>
                            <a:srgbClr val="000000"/>
                          </a:solidFill>
                          <a:latin typeface="Trebuchet MS"/>
                          <a:ea typeface="Times New Roman"/>
                          <a:cs typeface="Arial"/>
                        </a:rPr>
                        <a:t>Kilometers</a:t>
                      </a:r>
                      <a:endParaRPr lang="en-US" sz="12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380107">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0107">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0107">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0107">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0107">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0107">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0107">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3405">
                <a:tc>
                  <a:txBody>
                    <a:bodyPr/>
                    <a:lstStyle/>
                    <a:p>
                      <a:pPr marL="0" marR="0" algn="l">
                        <a:spcBef>
                          <a:spcPts val="0"/>
                        </a:spcBef>
                        <a:spcAft>
                          <a:spcPts val="0"/>
                        </a:spcAft>
                      </a:pPr>
                      <a:r>
                        <a:rPr lang="en-US" sz="1200">
                          <a:latin typeface="Times New Roman"/>
                          <a:ea typeface="Times New Roman"/>
                        </a:rPr>
                        <a:t> </a:t>
                      </a:r>
                    </a:p>
                  </a:txBody>
                  <a:tcPr marL="0" marR="0" marT="0" marB="0" anchor="ctr">
                    <a:lnL>
                      <a:noFill/>
                    </a:lnL>
                    <a:lnR>
                      <a:noFill/>
                    </a:lnR>
                    <a:lnT>
                      <a:noFill/>
                    </a:lnT>
                    <a:lnB>
                      <a:noFill/>
                    </a:lnB>
                  </a:tcPr>
                </a:tc>
                <a:tc>
                  <a:txBody>
                    <a:bodyPr/>
                    <a:lstStyle/>
                    <a:p>
                      <a:pPr marL="0" marR="0" algn="l">
                        <a:spcBef>
                          <a:spcPts val="0"/>
                        </a:spcBef>
                        <a:spcAft>
                          <a:spcPts val="0"/>
                        </a:spcAft>
                      </a:pPr>
                      <a:endParaRPr lang="en-US" sz="1100">
                        <a:latin typeface="Trebuchet MS"/>
                        <a:ea typeface="Times New Roman"/>
                        <a:cs typeface="Arial"/>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l">
                        <a:spcBef>
                          <a:spcPts val="0"/>
                        </a:spcBef>
                        <a:spcAft>
                          <a:spcPts val="0"/>
                        </a:spcAft>
                      </a:pPr>
                      <a:r>
                        <a:rPr lang="en-US" sz="1200" dirty="0">
                          <a:latin typeface="Times New Roman"/>
                          <a:ea typeface="Times New Roman"/>
                        </a:rPr>
                        <a:t> </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eaLnBrk="1" hangingPunct="1"/>
            <a:r>
              <a:rPr lang="en-US" dirty="0" smtClean="0">
                <a:latin typeface="+mn-lt"/>
              </a:rPr>
              <a:t>Model Car Racing Task</a:t>
            </a:r>
          </a:p>
        </p:txBody>
      </p:sp>
      <p:graphicFrame>
        <p:nvGraphicFramePr>
          <p:cNvPr id="7" name="Table 6"/>
          <p:cNvGraphicFramePr>
            <a:graphicFrameLocks noGrp="1"/>
          </p:cNvGraphicFramePr>
          <p:nvPr/>
        </p:nvGraphicFramePr>
        <p:xfrm>
          <a:off x="1828801" y="1565449"/>
          <a:ext cx="4038599" cy="3124199"/>
        </p:xfrm>
        <a:graphic>
          <a:graphicData uri="http://schemas.openxmlformats.org/drawingml/2006/table">
            <a:tbl>
              <a:tblPr/>
              <a:tblGrid>
                <a:gridCol w="573332"/>
                <a:gridCol w="1154678"/>
                <a:gridCol w="1154678"/>
                <a:gridCol w="1155911"/>
              </a:tblGrid>
              <a:tr h="361833">
                <a:tc>
                  <a:txBody>
                    <a:bodyPr/>
                    <a:lstStyle/>
                    <a:p>
                      <a:pPr marL="0" marR="0" algn="ctr">
                        <a:spcBef>
                          <a:spcPts val="0"/>
                        </a:spcBef>
                        <a:spcAft>
                          <a:spcPts val="0"/>
                        </a:spcAft>
                      </a:pPr>
                      <a:r>
                        <a:rPr lang="en-US" sz="1100" b="1" dirty="0">
                          <a:solidFill>
                            <a:srgbClr val="000000"/>
                          </a:solidFill>
                          <a:latin typeface="Trebuchet MS"/>
                          <a:ea typeface="Times New Roman"/>
                          <a:cs typeface="Arial"/>
                        </a:rPr>
                        <a:t>Labels</a:t>
                      </a:r>
                      <a:endParaRPr lang="en-US" sz="1200" dirty="0">
                        <a:latin typeface="Times New Roman"/>
                        <a:ea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100" b="1">
                          <a:solidFill>
                            <a:srgbClr val="000000"/>
                          </a:solidFill>
                          <a:latin typeface="Trebuchet MS"/>
                          <a:ea typeface="Times New Roman"/>
                          <a:cs typeface="Arial"/>
                        </a:rPr>
                        <a:t>Time</a:t>
                      </a:r>
                      <a:endParaRPr lang="en-US" sz="12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spcBef>
                          <a:spcPts val="0"/>
                        </a:spcBef>
                        <a:spcAft>
                          <a:spcPts val="0"/>
                        </a:spcAft>
                      </a:pPr>
                      <a:r>
                        <a:rPr lang="en-US" sz="1100" b="1" dirty="0">
                          <a:solidFill>
                            <a:srgbClr val="000000"/>
                          </a:solidFill>
                          <a:latin typeface="Trebuchet MS"/>
                          <a:ea typeface="Times New Roman"/>
                          <a:cs typeface="Arial"/>
                        </a:rPr>
                        <a:t>Distance for </a:t>
                      </a:r>
                      <a:endParaRPr lang="en-US" sz="1200" dirty="0">
                        <a:latin typeface="Times New Roman"/>
                        <a:ea typeface="Times New Roman"/>
                      </a:endParaRPr>
                    </a:p>
                    <a:p>
                      <a:pPr marL="0" marR="0" algn="ctr">
                        <a:spcBef>
                          <a:spcPts val="0"/>
                        </a:spcBef>
                        <a:spcAft>
                          <a:spcPts val="0"/>
                        </a:spcAft>
                      </a:pPr>
                      <a:r>
                        <a:rPr lang="en-US" sz="1100" b="1" dirty="0">
                          <a:solidFill>
                            <a:srgbClr val="000000"/>
                          </a:solidFill>
                          <a:latin typeface="Trebuchet MS"/>
                          <a:ea typeface="Times New Roman"/>
                          <a:cs typeface="Arial"/>
                        </a:rPr>
                        <a:t>Model Car #1</a:t>
                      </a:r>
                      <a:endParaRPr lang="en-US" sz="1200" dirty="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spcBef>
                          <a:spcPts val="0"/>
                        </a:spcBef>
                        <a:spcAft>
                          <a:spcPts val="0"/>
                        </a:spcAft>
                      </a:pPr>
                      <a:r>
                        <a:rPr lang="en-US" sz="1100" b="1">
                          <a:solidFill>
                            <a:srgbClr val="000000"/>
                          </a:solidFill>
                          <a:latin typeface="Trebuchet MS"/>
                          <a:ea typeface="Times New Roman"/>
                          <a:cs typeface="Arial"/>
                        </a:rPr>
                        <a:t>Distance for</a:t>
                      </a:r>
                      <a:endParaRPr lang="en-US" sz="1200">
                        <a:latin typeface="Times New Roman"/>
                        <a:ea typeface="Times New Roman"/>
                      </a:endParaRPr>
                    </a:p>
                    <a:p>
                      <a:pPr marL="0" marR="0" algn="ctr">
                        <a:spcBef>
                          <a:spcPts val="0"/>
                        </a:spcBef>
                        <a:spcAft>
                          <a:spcPts val="0"/>
                        </a:spcAft>
                      </a:pPr>
                      <a:r>
                        <a:rPr lang="en-US" sz="1100" b="1">
                          <a:solidFill>
                            <a:srgbClr val="000000"/>
                          </a:solidFill>
                          <a:latin typeface="Trebuchet MS"/>
                          <a:ea typeface="Times New Roman"/>
                          <a:cs typeface="Arial"/>
                        </a:rPr>
                        <a:t>Model Car #2</a:t>
                      </a:r>
                      <a:endParaRPr lang="en-US" sz="12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285762">
                <a:tc>
                  <a:txBody>
                    <a:bodyPr/>
                    <a:lstStyle/>
                    <a:p>
                      <a:pPr marL="0" marR="0" algn="ctr">
                        <a:spcBef>
                          <a:spcPts val="0"/>
                        </a:spcBef>
                        <a:spcAft>
                          <a:spcPts val="0"/>
                        </a:spcAft>
                      </a:pPr>
                      <a:r>
                        <a:rPr lang="en-US" sz="1100" b="1">
                          <a:solidFill>
                            <a:srgbClr val="000000"/>
                          </a:solidFill>
                          <a:latin typeface="Trebuchet MS"/>
                          <a:ea typeface="Times New Roman"/>
                          <a:cs typeface="Arial"/>
                        </a:rPr>
                        <a:t>Unit</a:t>
                      </a:r>
                      <a:endParaRPr lang="en-US" sz="1200">
                        <a:latin typeface="Times New Roman"/>
                        <a:ea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100" b="1">
                          <a:solidFill>
                            <a:srgbClr val="000000"/>
                          </a:solidFill>
                          <a:latin typeface="Trebuchet MS"/>
                          <a:ea typeface="Times New Roman"/>
                          <a:cs typeface="Arial"/>
                        </a:rPr>
                        <a:t>Minutes</a:t>
                      </a:r>
                      <a:endParaRPr lang="en-US" sz="12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spcBef>
                          <a:spcPts val="0"/>
                        </a:spcBef>
                        <a:spcAft>
                          <a:spcPts val="0"/>
                        </a:spcAft>
                      </a:pPr>
                      <a:r>
                        <a:rPr lang="en-US" sz="1100" b="1">
                          <a:solidFill>
                            <a:srgbClr val="000000"/>
                          </a:solidFill>
                          <a:latin typeface="Trebuchet MS"/>
                          <a:ea typeface="Times New Roman"/>
                          <a:cs typeface="Arial"/>
                        </a:rPr>
                        <a:t>Kilometers</a:t>
                      </a:r>
                      <a:endParaRPr lang="en-US" sz="12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spcBef>
                          <a:spcPts val="0"/>
                        </a:spcBef>
                        <a:spcAft>
                          <a:spcPts val="0"/>
                        </a:spcAft>
                      </a:pPr>
                      <a:r>
                        <a:rPr lang="en-US" sz="1100" b="1">
                          <a:solidFill>
                            <a:srgbClr val="000000"/>
                          </a:solidFill>
                          <a:latin typeface="Trebuchet MS"/>
                          <a:ea typeface="Times New Roman"/>
                          <a:cs typeface="Arial"/>
                        </a:rPr>
                        <a:t>Kilometers</a:t>
                      </a:r>
                      <a:endParaRPr lang="en-US" sz="12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285762">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4800"/>
                        </a:spcAft>
                      </a:pPr>
                      <a:r>
                        <a:rPr lang="en-US" sz="1100" i="1">
                          <a:solidFill>
                            <a:srgbClr val="000000"/>
                          </a:solidFill>
                          <a:latin typeface="Trebuchet MS"/>
                          <a:ea typeface="Times New Roman"/>
                          <a:cs typeface="Arial"/>
                        </a:rPr>
                        <a:t>t</a:t>
                      </a:r>
                      <a:endParaRPr lang="en-US" sz="12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4800"/>
                        </a:spcAft>
                      </a:pPr>
                      <a:r>
                        <a:rPr lang="en-US" sz="1100" i="1">
                          <a:solidFill>
                            <a:srgbClr val="000000"/>
                          </a:solidFill>
                          <a:latin typeface="Trebuchet MS"/>
                          <a:ea typeface="Times New Roman"/>
                          <a:cs typeface="Arial"/>
                        </a:rPr>
                        <a:t>0.25t</a:t>
                      </a:r>
                      <a:endParaRPr lang="en-US" sz="12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4800"/>
                        </a:spcAft>
                      </a:pPr>
                      <a:r>
                        <a:rPr lang="en-US" sz="1100" i="1">
                          <a:solidFill>
                            <a:srgbClr val="000000"/>
                          </a:solidFill>
                          <a:latin typeface="Trebuchet MS"/>
                          <a:ea typeface="Times New Roman"/>
                          <a:cs typeface="Arial"/>
                        </a:rPr>
                        <a:t>0.5t</a:t>
                      </a:r>
                      <a:endParaRPr lang="en-US" sz="12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5762">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4800"/>
                        </a:spcAft>
                      </a:pPr>
                      <a:endParaRPr lang="en-US" sz="1100" dirty="0">
                        <a:solidFill>
                          <a:srgbClr val="000000"/>
                        </a:solidFill>
                        <a:latin typeface="Trebuchet MS"/>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5762">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5762">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5762">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5762">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5762">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5762">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4800"/>
                        </a:spcAft>
                      </a:pPr>
                      <a:endParaRPr lang="en-US" sz="1100">
                        <a:solidFill>
                          <a:srgbClr val="000000"/>
                        </a:solidFill>
                        <a:latin typeface="Trebuchet MS"/>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0508">
                <a:tc>
                  <a:txBody>
                    <a:bodyPr/>
                    <a:lstStyle/>
                    <a:p>
                      <a:pPr marL="0" marR="0" algn="l">
                        <a:spcBef>
                          <a:spcPts val="0"/>
                        </a:spcBef>
                        <a:spcAft>
                          <a:spcPts val="0"/>
                        </a:spcAft>
                      </a:pPr>
                      <a:r>
                        <a:rPr lang="en-US" sz="1200">
                          <a:latin typeface="Times New Roman"/>
                          <a:ea typeface="Times New Roman"/>
                        </a:rPr>
                        <a:t> </a:t>
                      </a:r>
                    </a:p>
                  </a:txBody>
                  <a:tcPr marL="0" marR="0" marT="0" marB="0" anchor="ctr">
                    <a:lnL>
                      <a:noFill/>
                    </a:lnL>
                    <a:lnR>
                      <a:noFill/>
                    </a:lnR>
                    <a:lnT>
                      <a:noFill/>
                    </a:lnT>
                    <a:lnB>
                      <a:noFill/>
                    </a:lnB>
                  </a:tcPr>
                </a:tc>
                <a:tc>
                  <a:txBody>
                    <a:bodyPr/>
                    <a:lstStyle/>
                    <a:p>
                      <a:pPr marL="0" marR="0" algn="l">
                        <a:spcBef>
                          <a:spcPts val="0"/>
                        </a:spcBef>
                        <a:spcAft>
                          <a:spcPts val="0"/>
                        </a:spcAft>
                      </a:pPr>
                      <a:endParaRPr lang="en-US" sz="1100">
                        <a:latin typeface="Trebuchet MS"/>
                        <a:ea typeface="Times New Roman"/>
                        <a:cs typeface="Arial"/>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l">
                        <a:spcBef>
                          <a:spcPts val="0"/>
                        </a:spcBef>
                        <a:spcAft>
                          <a:spcPts val="0"/>
                        </a:spcAft>
                      </a:pPr>
                      <a:endParaRPr lang="en-US" sz="1100">
                        <a:latin typeface="Trebuchet MS"/>
                        <a:ea typeface="Times New Roman"/>
                        <a:cs typeface="Arial"/>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l">
                        <a:spcBef>
                          <a:spcPts val="0"/>
                        </a:spcBef>
                        <a:spcAft>
                          <a:spcPts val="0"/>
                        </a:spcAft>
                      </a:pPr>
                      <a:r>
                        <a:rPr lang="en-US" sz="1200" dirty="0">
                          <a:latin typeface="Times New Roman"/>
                          <a:ea typeface="Times New Roman"/>
                        </a:rPr>
                        <a:t> </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r>
            </a:tbl>
          </a:graphicData>
        </a:graphic>
      </p:graphicFrame>
      <p:sp>
        <p:nvSpPr>
          <p:cNvPr id="228353" name="Rectangle 1"/>
          <p:cNvSpPr>
            <a:spLocks noChangeArrowheads="1"/>
          </p:cNvSpPr>
          <p:nvPr/>
        </p:nvSpPr>
        <p:spPr bwMode="auto">
          <a:xfrm>
            <a:off x="304800" y="4689648"/>
            <a:ext cx="8686800" cy="1461939"/>
          </a:xfrm>
          <a:prstGeom prst="rect">
            <a:avLst/>
          </a:prstGeom>
          <a:noFill/>
          <a:ln w="9525">
            <a:noFill/>
            <a:miter lim="800000"/>
            <a:headEnd/>
            <a:tailEnd/>
          </a:ln>
          <a:effectLst/>
        </p:spPr>
        <p:txBody>
          <a:bodyPr vert="horz" wrap="squar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 typeface="Arial" pitchFamily="34" charset="0"/>
              <a:buChar char="•"/>
              <a:tabLst/>
            </a:pPr>
            <a:r>
              <a:rPr kumimoji="0" lang="en-US" sz="1900" b="0" i="0" u="none" strike="noStrike" cap="none" normalizeH="0" baseline="0" dirty="0" smtClean="0">
                <a:ln>
                  <a:noFill/>
                </a:ln>
                <a:solidFill>
                  <a:schemeClr val="tx1"/>
                </a:solidFill>
                <a:effectLst/>
                <a:latin typeface="+mn-lt"/>
                <a:ea typeface="Times New Roman" pitchFamily="18" charset="0"/>
                <a:cs typeface="Arial" pitchFamily="34" charset="0"/>
              </a:rPr>
              <a:t>As the time traveled increases, what happens to the distance traveled?</a:t>
            </a:r>
          </a:p>
          <a:p>
            <a:pPr defTabSz="914400" eaLnBrk="0" hangingPunct="0">
              <a:buFont typeface="Arial" pitchFamily="34" charset="0"/>
              <a:buChar char="•"/>
            </a:pPr>
            <a:r>
              <a:rPr lang="en-US" sz="1900" dirty="0" smtClean="0">
                <a:latin typeface="+mn-lt"/>
              </a:rPr>
              <a:t>How do the values for the distance traveled of Model Car #2 compare to the distance traveled by Model Car #1?</a:t>
            </a:r>
          </a:p>
          <a:p>
            <a:pPr defTabSz="914400" eaLnBrk="0" hangingPunct="0">
              <a:buFont typeface="Arial" pitchFamily="34" charset="0"/>
              <a:buChar char="•"/>
            </a:pPr>
            <a:r>
              <a:rPr lang="en-US" sz="1900" dirty="0" smtClean="0">
                <a:latin typeface="+mn-lt"/>
              </a:rPr>
              <a:t>How is the graph of the 2</a:t>
            </a:r>
            <a:r>
              <a:rPr lang="en-US" sz="1900" baseline="30000" dirty="0" smtClean="0">
                <a:latin typeface="+mn-lt"/>
              </a:rPr>
              <a:t>nd</a:t>
            </a:r>
            <a:r>
              <a:rPr lang="en-US" sz="1900" dirty="0" smtClean="0">
                <a:latin typeface="+mn-lt"/>
              </a:rPr>
              <a:t> car different from the graph of the 1</a:t>
            </a:r>
            <a:r>
              <a:rPr lang="en-US" sz="1900" baseline="30000" dirty="0" smtClean="0">
                <a:latin typeface="+mn-lt"/>
              </a:rPr>
              <a:t>st</a:t>
            </a:r>
            <a:r>
              <a:rPr lang="en-US" sz="1900" dirty="0" smtClean="0">
                <a:latin typeface="+mn-lt"/>
              </a:rPr>
              <a:t> car?</a:t>
            </a:r>
            <a:endParaRPr kumimoji="0" lang="en-US" sz="1900" b="0" i="0" u="none" strike="noStrike" cap="none" normalizeH="0" baseline="0" dirty="0" smtClean="0">
              <a:ln>
                <a:noFill/>
              </a:ln>
              <a:solidFill>
                <a:schemeClr val="tx1"/>
              </a:solidFill>
              <a:effectLst/>
              <a:latin typeface="+mn-l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900" b="0" i="0" u="none" strike="noStrike" cap="none" normalizeH="0" baseline="0" dirty="0" smtClean="0">
              <a:ln>
                <a:noFill/>
              </a:ln>
              <a:solidFill>
                <a:schemeClr val="tx1"/>
              </a:solidFill>
              <a:effectLst/>
              <a:latin typeface="+mn-lt"/>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body" idx="1"/>
          </p:nvPr>
        </p:nvSpPr>
        <p:spPr>
          <a:xfrm>
            <a:off x="152400" y="3352800"/>
            <a:ext cx="7315200" cy="3200400"/>
          </a:xfrm>
        </p:spPr>
        <p:txBody>
          <a:bodyPr/>
          <a:lstStyle/>
          <a:p>
            <a:pPr marL="304800" indent="-304800" eaLnBrk="1" hangingPunct="1">
              <a:lnSpc>
                <a:spcPct val="90000"/>
              </a:lnSpc>
              <a:buFont typeface="Wingdings" pitchFamily="2" charset="2"/>
              <a:buAutoNum type="arabicPeriod"/>
            </a:pPr>
            <a:r>
              <a:rPr lang="en-US" sz="2200" dirty="0" smtClean="0">
                <a:latin typeface="+mn-lt"/>
              </a:rPr>
              <a:t>What is the total cost of an order for 10 shirts? </a:t>
            </a:r>
          </a:p>
          <a:p>
            <a:pPr marL="304800" indent="-304800" eaLnBrk="1" hangingPunct="1">
              <a:lnSpc>
                <a:spcPct val="90000"/>
              </a:lnSpc>
              <a:buFont typeface="Wingdings" pitchFamily="2" charset="2"/>
              <a:buAutoNum type="arabicPeriod" startAt="2"/>
            </a:pPr>
            <a:r>
              <a:rPr lang="en-US" sz="2200" dirty="0" smtClean="0">
                <a:latin typeface="+mn-lt"/>
              </a:rPr>
              <a:t>What is the total cost of an order for 100 shirts? </a:t>
            </a:r>
          </a:p>
          <a:p>
            <a:pPr marL="304800" indent="-304800" eaLnBrk="1" hangingPunct="1">
              <a:lnSpc>
                <a:spcPct val="90000"/>
              </a:lnSpc>
              <a:buFont typeface="Wingdings" pitchFamily="2" charset="2"/>
              <a:buAutoNum type="arabicPeriod" startAt="2"/>
            </a:pPr>
            <a:r>
              <a:rPr lang="en-US" sz="2200" dirty="0" smtClean="0">
                <a:latin typeface="+mn-lt"/>
              </a:rPr>
              <a:t>Explain how you found the total costs.</a:t>
            </a:r>
          </a:p>
          <a:p>
            <a:pPr marL="304800" indent="-304800" eaLnBrk="1" hangingPunct="1">
              <a:lnSpc>
                <a:spcPct val="90000"/>
              </a:lnSpc>
              <a:buFont typeface="Wingdings" pitchFamily="2" charset="2"/>
              <a:buAutoNum type="arabicPeriod" startAt="4"/>
            </a:pPr>
            <a:r>
              <a:rPr lang="en-US" sz="2200" dirty="0" smtClean="0">
                <a:latin typeface="+mn-lt"/>
              </a:rPr>
              <a:t>How many T-shirts can a customer buy for $60? </a:t>
            </a:r>
          </a:p>
          <a:p>
            <a:pPr marL="304800" indent="-304800" eaLnBrk="1" hangingPunct="1">
              <a:lnSpc>
                <a:spcPct val="90000"/>
              </a:lnSpc>
              <a:buFont typeface="Wingdings" pitchFamily="2" charset="2"/>
              <a:buAutoNum type="arabicPeriod" startAt="4"/>
            </a:pPr>
            <a:r>
              <a:rPr lang="en-US" sz="2200" dirty="0" smtClean="0">
                <a:latin typeface="+mn-lt"/>
              </a:rPr>
              <a:t>How many T-shirts can a customer buy for $250?</a:t>
            </a:r>
          </a:p>
          <a:p>
            <a:pPr marL="304800" indent="-304800" eaLnBrk="1" hangingPunct="1">
              <a:lnSpc>
                <a:spcPct val="90000"/>
              </a:lnSpc>
              <a:buFont typeface="Wingdings" pitchFamily="2" charset="2"/>
              <a:buAutoNum type="arabicPeriod" startAt="4"/>
            </a:pPr>
            <a:r>
              <a:rPr lang="en-US" sz="2200" dirty="0" smtClean="0">
                <a:latin typeface="+mn-lt"/>
              </a:rPr>
              <a:t>Explain how you found the number of shirts that can be purchased.</a:t>
            </a:r>
          </a:p>
        </p:txBody>
      </p:sp>
      <p:sp>
        <p:nvSpPr>
          <p:cNvPr id="35843" name="Rectangle 3"/>
          <p:cNvSpPr>
            <a:spLocks noGrp="1" noChangeArrowheads="1"/>
          </p:cNvSpPr>
          <p:nvPr>
            <p:ph type="title"/>
          </p:nvPr>
        </p:nvSpPr>
        <p:spPr>
          <a:xfrm>
            <a:off x="457200" y="350838"/>
            <a:ext cx="8229600" cy="792162"/>
          </a:xfrm>
        </p:spPr>
        <p:txBody>
          <a:bodyPr rtlCol="0">
            <a:normAutofit/>
          </a:bodyPr>
          <a:lstStyle/>
          <a:p>
            <a:pPr eaLnBrk="1" fontAlgn="auto" hangingPunct="1">
              <a:spcAft>
                <a:spcPts val="0"/>
              </a:spcAft>
              <a:defRPr/>
            </a:pPr>
            <a:r>
              <a:rPr lang="en-US" dirty="0">
                <a:effectLst>
                  <a:outerShdw blurRad="38100" dist="38100" dir="2700000" algn="tl">
                    <a:srgbClr val="C0C0C0"/>
                  </a:outerShdw>
                </a:effectLst>
                <a:ea typeface="+mj-ea"/>
              </a:rPr>
              <a:t>U.S. Shirts</a:t>
            </a:r>
          </a:p>
        </p:txBody>
      </p:sp>
      <p:sp>
        <p:nvSpPr>
          <p:cNvPr id="28676" name="Text Box 8"/>
          <p:cNvSpPr txBox="1">
            <a:spLocks noChangeArrowheads="1"/>
          </p:cNvSpPr>
          <p:nvPr/>
        </p:nvSpPr>
        <p:spPr bwMode="auto">
          <a:xfrm>
            <a:off x="76200" y="1368425"/>
            <a:ext cx="8991600" cy="1679575"/>
          </a:xfrm>
          <a:prstGeom prst="rect">
            <a:avLst/>
          </a:prstGeom>
          <a:noFill/>
          <a:ln w="9525">
            <a:noFill/>
            <a:miter lim="800000"/>
            <a:headEnd/>
            <a:tailEnd/>
          </a:ln>
        </p:spPr>
        <p:txBody>
          <a:bodyPr>
            <a:spAutoFit/>
          </a:bodyPr>
          <a:lstStyle/>
          <a:p>
            <a:pPr>
              <a:spcBef>
                <a:spcPct val="50000"/>
              </a:spcBef>
            </a:pPr>
            <a:r>
              <a:rPr lang="en-US" sz="2600" dirty="0">
                <a:latin typeface="Century Gothic" pitchFamily="34" charset="0"/>
              </a:rPr>
              <a:t>This past summer you were hired to work at a custom T-shirt shop, U.S. Shirts. One of your responsibilities is to find the total cost of customers’ orders. The shop charges $8 per shirt with a one-time set-up fee of $15. </a:t>
            </a:r>
          </a:p>
        </p:txBody>
      </p:sp>
      <p:sp>
        <p:nvSpPr>
          <p:cNvPr id="28677" name="Text Box 9"/>
          <p:cNvSpPr txBox="1">
            <a:spLocks noChangeArrowheads="1"/>
          </p:cNvSpPr>
          <p:nvPr/>
        </p:nvSpPr>
        <p:spPr bwMode="auto">
          <a:xfrm>
            <a:off x="4267200" y="974725"/>
            <a:ext cx="4648200" cy="396875"/>
          </a:xfrm>
          <a:prstGeom prst="rect">
            <a:avLst/>
          </a:prstGeom>
          <a:noFill/>
          <a:ln w="9525">
            <a:noFill/>
            <a:miter lim="800000"/>
            <a:headEnd/>
            <a:tailEnd/>
          </a:ln>
        </p:spPr>
        <p:txBody>
          <a:bodyPr>
            <a:spAutoFit/>
          </a:bodyPr>
          <a:lstStyle/>
          <a:p>
            <a:pPr>
              <a:spcBef>
                <a:spcPct val="50000"/>
              </a:spcBef>
            </a:pPr>
            <a:r>
              <a:rPr lang="en-US" sz="2000">
                <a:solidFill>
                  <a:schemeClr val="accent2"/>
                </a:solidFill>
                <a:latin typeface="Century Gothic" pitchFamily="34" charset="0"/>
              </a:rPr>
              <a:t>Using Tables, Graphs, and Equations</a:t>
            </a:r>
          </a:p>
        </p:txBody>
      </p:sp>
      <p:pic>
        <p:nvPicPr>
          <p:cNvPr id="28678" name="Picture 10" descr="Property Of T-shirt"/>
          <p:cNvPicPr>
            <a:picLocks noChangeAspect="1" noChangeArrowheads="1"/>
          </p:cNvPicPr>
          <p:nvPr/>
        </p:nvPicPr>
        <p:blipFill>
          <a:blip r:embed="rId3"/>
          <a:srcRect/>
          <a:stretch>
            <a:fillRect/>
          </a:stretch>
        </p:blipFill>
        <p:spPr bwMode="auto">
          <a:xfrm>
            <a:off x="7615238" y="3581400"/>
            <a:ext cx="1528762" cy="2057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body" idx="1"/>
          </p:nvPr>
        </p:nvSpPr>
        <p:spPr>
          <a:xfrm>
            <a:off x="152400" y="1295400"/>
            <a:ext cx="8763000" cy="3657600"/>
          </a:xfrm>
        </p:spPr>
        <p:txBody>
          <a:bodyPr/>
          <a:lstStyle/>
          <a:p>
            <a:pPr algn="ctr" eaLnBrk="1" hangingPunct="1">
              <a:buFont typeface="Wingdings" pitchFamily="2" charset="2"/>
              <a:buNone/>
            </a:pPr>
            <a:r>
              <a:rPr lang="en-US" smtClean="0"/>
              <a:t>Make a table of values for the problem situation.</a:t>
            </a:r>
            <a:r>
              <a:rPr lang="en-US" sz="2400" smtClean="0"/>
              <a:t> </a:t>
            </a:r>
          </a:p>
        </p:txBody>
      </p:sp>
      <p:graphicFrame>
        <p:nvGraphicFramePr>
          <p:cNvPr id="38011" name="Group 123"/>
          <p:cNvGraphicFramePr>
            <a:graphicFrameLocks noGrp="1"/>
          </p:cNvGraphicFramePr>
          <p:nvPr/>
        </p:nvGraphicFramePr>
        <p:xfrm>
          <a:off x="609600" y="2590800"/>
          <a:ext cx="8001000" cy="3810001"/>
        </p:xfrm>
        <a:graphic>
          <a:graphicData uri="http://schemas.openxmlformats.org/drawingml/2006/table">
            <a:tbl>
              <a:tblPr/>
              <a:tblGrid>
                <a:gridCol w="2667000"/>
                <a:gridCol w="2667000"/>
                <a:gridCol w="2667000"/>
              </a:tblGrid>
              <a:tr h="720725">
                <a:tc>
                  <a:txBody>
                    <a:bodyPr/>
                    <a:lstStyle/>
                    <a:p>
                      <a:pPr marL="0" marR="0" lvl="0" indent="0" algn="r" defTabSz="914400" rtl="0" eaLnBrk="1" fontAlgn="base" latinLnBrk="0" hangingPunct="1">
                        <a:lnSpc>
                          <a:spcPct val="100000"/>
                        </a:lnSpc>
                        <a:spcBef>
                          <a:spcPct val="20000"/>
                        </a:spcBef>
                        <a:spcAft>
                          <a:spcPct val="0"/>
                        </a:spcAft>
                        <a:buClr>
                          <a:srgbClr val="478BB9"/>
                        </a:buClr>
                        <a:buSzPct val="120000"/>
                        <a:buFont typeface="Wingdings" pitchFamily="2" charset="2"/>
                        <a:buNone/>
                        <a:tabLst/>
                      </a:pPr>
                      <a:r>
                        <a:rPr kumimoji="0" lang="en-US" sz="2000" b="1" i="0" u="none" strike="noStrike" cap="none" normalizeH="0" baseline="0" dirty="0" smtClean="0">
                          <a:ln>
                            <a:noFill/>
                          </a:ln>
                          <a:solidFill>
                            <a:srgbClr val="000000"/>
                          </a:solidFill>
                          <a:effectLst/>
                          <a:latin typeface="Century Gothic" pitchFamily="34" charset="0"/>
                          <a:cs typeface="Arial" charset="0"/>
                        </a:rPr>
                        <a:t>Labels</a:t>
                      </a:r>
                      <a:r>
                        <a:rPr kumimoji="0" lang="en-US" sz="2000" b="0" i="0" u="none" strike="noStrike" cap="none" normalizeH="0" baseline="0" dirty="0" smtClean="0">
                          <a:ln>
                            <a:noFill/>
                          </a:ln>
                          <a:solidFill>
                            <a:schemeClr val="tx1"/>
                          </a:solidFill>
                          <a:effectLst/>
                          <a:latin typeface="Century Gothic" pitchFamily="34" charset="0"/>
                        </a:rPr>
                        <a:t> </a:t>
                      </a:r>
                    </a:p>
                  </a:txBody>
                  <a:tcPr anchor="ctr" horzOverflow="overflow">
                    <a:lnL cap="flat">
                      <a:noFill/>
                    </a:lnL>
                    <a:lnR w="28575" cap="flat" cmpd="sng" algn="ctr">
                      <a:solidFill>
                        <a:schemeClr val="tx1"/>
                      </a:solidFill>
                      <a:prstDash val="solid"/>
                      <a:miter lim="800000"/>
                      <a:headEnd type="none" w="med" len="med"/>
                      <a:tailEnd type="none" w="med" len="med"/>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478BB9"/>
                        </a:buClr>
                        <a:buSzPct val="120000"/>
                        <a:buFont typeface="Wingdings" pitchFamily="2" charset="2"/>
                        <a:buNone/>
                        <a:tabLst/>
                      </a:pPr>
                      <a:r>
                        <a:rPr kumimoji="0" lang="en-US" sz="2000" b="1" i="0" u="none" strike="noStrike" cap="none" normalizeH="0" baseline="0" smtClean="0">
                          <a:ln>
                            <a:noFill/>
                          </a:ln>
                          <a:solidFill>
                            <a:srgbClr val="000000"/>
                          </a:solidFill>
                          <a:effectLst/>
                          <a:latin typeface="Century Gothic" pitchFamily="34" charset="0"/>
                          <a:cs typeface="Arial" charset="0"/>
                        </a:rPr>
                        <a:t>Number of Shirts Ordered</a:t>
                      </a:r>
                      <a:r>
                        <a:rPr kumimoji="0" lang="en-US" sz="2000" b="0" i="0" u="none" strike="noStrike" cap="none" normalizeH="0" baseline="0" smtClean="0">
                          <a:ln>
                            <a:noFill/>
                          </a:ln>
                          <a:solidFill>
                            <a:schemeClr val="tx1"/>
                          </a:solidFill>
                          <a:effectLst/>
                          <a:latin typeface="Century Gothic" pitchFamily="34" charset="0"/>
                        </a:rPr>
                        <a:t> </a:t>
                      </a: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478BB9"/>
                        </a:buClr>
                        <a:buSzPct val="120000"/>
                        <a:buFont typeface="Wingdings" pitchFamily="2" charset="2"/>
                        <a:buNone/>
                        <a:tabLst/>
                      </a:pPr>
                      <a:r>
                        <a:rPr kumimoji="0" lang="en-US" sz="2000" b="1" i="0" u="none" strike="noStrike" cap="none" normalizeH="0" baseline="0" smtClean="0">
                          <a:ln>
                            <a:noFill/>
                          </a:ln>
                          <a:solidFill>
                            <a:srgbClr val="000000"/>
                          </a:solidFill>
                          <a:effectLst/>
                          <a:latin typeface="Century Gothic" pitchFamily="34" charset="0"/>
                          <a:cs typeface="Arial" charset="0"/>
                        </a:rPr>
                        <a:t>Total cost</a:t>
                      </a:r>
                      <a:r>
                        <a:rPr kumimoji="0" lang="en-US" sz="2000" b="0" i="0" u="none" strike="noStrike" cap="none" normalizeH="0" baseline="0" smtClean="0">
                          <a:ln>
                            <a:noFill/>
                          </a:ln>
                          <a:solidFill>
                            <a:schemeClr val="tx1"/>
                          </a:solidFill>
                          <a:effectLst/>
                          <a:latin typeface="Century Gothic" pitchFamily="34" charset="0"/>
                        </a:rPr>
                        <a:t> </a:t>
                      </a:r>
                    </a:p>
                  </a:txBody>
                  <a:tcPr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598488">
                <a:tc>
                  <a:txBody>
                    <a:bodyPr/>
                    <a:lstStyle/>
                    <a:p>
                      <a:pPr marL="0" marR="0" lvl="0" indent="0" algn="r" defTabSz="914400" rtl="0" eaLnBrk="1" fontAlgn="base" latinLnBrk="0" hangingPunct="1">
                        <a:lnSpc>
                          <a:spcPct val="100000"/>
                        </a:lnSpc>
                        <a:spcBef>
                          <a:spcPct val="20000"/>
                        </a:spcBef>
                        <a:spcAft>
                          <a:spcPct val="0"/>
                        </a:spcAft>
                        <a:buClr>
                          <a:srgbClr val="478BB9"/>
                        </a:buClr>
                        <a:buSzPct val="120000"/>
                        <a:buFont typeface="Wingdings" pitchFamily="2" charset="2"/>
                        <a:buNone/>
                        <a:tabLst/>
                      </a:pPr>
                      <a:r>
                        <a:rPr kumimoji="0" lang="en-US" sz="2000" b="1" i="0" u="none" strike="noStrike" cap="none" normalizeH="0" baseline="0" smtClean="0">
                          <a:ln>
                            <a:noFill/>
                          </a:ln>
                          <a:solidFill>
                            <a:srgbClr val="000000"/>
                          </a:solidFill>
                          <a:effectLst/>
                          <a:latin typeface="Century Gothic" pitchFamily="34" charset="0"/>
                          <a:cs typeface="Arial" charset="0"/>
                        </a:rPr>
                        <a:t>Unit</a:t>
                      </a:r>
                      <a:r>
                        <a:rPr kumimoji="0" lang="en-US" sz="2000" b="0" i="0" u="none" strike="noStrike" cap="none" normalizeH="0" baseline="0" smtClean="0">
                          <a:ln>
                            <a:noFill/>
                          </a:ln>
                          <a:solidFill>
                            <a:schemeClr val="tx1"/>
                          </a:solidFill>
                          <a:effectLst/>
                          <a:latin typeface="Century Gothic" pitchFamily="34" charset="0"/>
                        </a:rPr>
                        <a:t> </a:t>
                      </a:r>
                    </a:p>
                  </a:txBody>
                  <a:tcPr anchor="ctr" horzOverflow="overflow">
                    <a:lnL cap="flat">
                      <a:noFill/>
                    </a:lnL>
                    <a:lnR w="28575" cap="flat" cmpd="sng" algn="ctr">
                      <a:solidFill>
                        <a:schemeClr val="tx1"/>
                      </a:solidFill>
                      <a:prstDash val="solid"/>
                      <a:miter lim="800000"/>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478BB9"/>
                        </a:buClr>
                        <a:buSzPct val="120000"/>
                        <a:buFont typeface="Wingdings" pitchFamily="2" charset="2"/>
                        <a:buNone/>
                        <a:tabLst/>
                      </a:pPr>
                      <a:r>
                        <a:rPr kumimoji="0" lang="en-US" sz="2000" b="1" i="0" u="none" strike="noStrike" cap="none" normalizeH="0" baseline="0" smtClean="0">
                          <a:ln>
                            <a:noFill/>
                          </a:ln>
                          <a:solidFill>
                            <a:srgbClr val="000000"/>
                          </a:solidFill>
                          <a:effectLst/>
                          <a:latin typeface="Century Gothic" pitchFamily="34" charset="0"/>
                          <a:cs typeface="Arial" charset="0"/>
                        </a:rPr>
                        <a:t>Shirts</a:t>
                      </a:r>
                      <a:r>
                        <a:rPr kumimoji="0" lang="en-US" sz="2000" b="0" i="0" u="none" strike="noStrike" cap="none" normalizeH="0" baseline="0" smtClean="0">
                          <a:ln>
                            <a:noFill/>
                          </a:ln>
                          <a:solidFill>
                            <a:schemeClr val="tx1"/>
                          </a:solidFill>
                          <a:effectLst/>
                          <a:latin typeface="Century Gothic" pitchFamily="34" charset="0"/>
                        </a:rPr>
                        <a:t> </a:t>
                      </a: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478BB9"/>
                        </a:buClr>
                        <a:buSzPct val="120000"/>
                        <a:buFont typeface="Wingdings" pitchFamily="2" charset="2"/>
                        <a:buNone/>
                        <a:tabLst/>
                      </a:pPr>
                      <a:r>
                        <a:rPr kumimoji="0" lang="en-US" sz="2000" b="1" i="0" u="none" strike="noStrike" cap="none" normalizeH="0" baseline="0" smtClean="0">
                          <a:ln>
                            <a:noFill/>
                          </a:ln>
                          <a:solidFill>
                            <a:schemeClr val="tx1"/>
                          </a:solidFill>
                          <a:effectLst/>
                          <a:latin typeface="Century Gothic" pitchFamily="34" charset="0"/>
                        </a:rPr>
                        <a:t>$</a:t>
                      </a:r>
                    </a:p>
                  </a:txBody>
                  <a:tcPr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600075">
                <a:tc>
                  <a:txBody>
                    <a:bodyPr/>
                    <a:lstStyle/>
                    <a:p>
                      <a:pPr marL="0" marR="0" lvl="0" indent="0" algn="r" defTabSz="914400" rtl="0" eaLnBrk="1" fontAlgn="base" latinLnBrk="0" hangingPunct="1">
                        <a:lnSpc>
                          <a:spcPct val="100000"/>
                        </a:lnSpc>
                        <a:spcBef>
                          <a:spcPct val="20000"/>
                        </a:spcBef>
                        <a:spcAft>
                          <a:spcPct val="0"/>
                        </a:spcAft>
                        <a:buClr>
                          <a:srgbClr val="478BB9"/>
                        </a:buClr>
                        <a:buSzPct val="120000"/>
                        <a:buFont typeface="Wingdings" pitchFamily="2" charset="2"/>
                        <a:buNone/>
                        <a:tabLst/>
                      </a:pPr>
                      <a:endParaRPr kumimoji="0" lang="en-US" sz="2400" b="0" i="0" u="none" strike="noStrike" cap="none" normalizeH="0" baseline="0" smtClean="0">
                        <a:ln>
                          <a:noFill/>
                        </a:ln>
                        <a:solidFill>
                          <a:schemeClr val="tx1"/>
                        </a:solidFill>
                        <a:effectLst/>
                        <a:latin typeface="Century Gothic" pitchFamily="34" charset="0"/>
                      </a:endParaRPr>
                    </a:p>
                  </a:txBody>
                  <a:tcPr anchor="ctr" horzOverflow="overflow">
                    <a:lnL cap="flat">
                      <a:noFill/>
                    </a:lnL>
                    <a:lnR w="28575" cap="flat" cmpd="sng" algn="ctr">
                      <a:solidFill>
                        <a:schemeClr val="tx1"/>
                      </a:solidFill>
                      <a:prstDash val="solid"/>
                      <a:miter lim="800000"/>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478BB9"/>
                        </a:buClr>
                        <a:buSzPct val="120000"/>
                        <a:buFont typeface="Wingdings" pitchFamily="2" charset="2"/>
                        <a:buNone/>
                        <a:tabLst/>
                      </a:pPr>
                      <a:endParaRPr kumimoji="0" lang="en-US" sz="2400" b="0" i="0" u="none" strike="noStrike" cap="none" normalizeH="0" baseline="0" dirty="0" smtClean="0">
                        <a:ln>
                          <a:noFill/>
                        </a:ln>
                        <a:solidFill>
                          <a:schemeClr val="tx1"/>
                        </a:solidFill>
                        <a:effectLst/>
                        <a:latin typeface="Century Gothic" pitchFamily="34" charset="0"/>
                      </a:endParaRP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478BB9"/>
                        </a:buClr>
                        <a:buSzPct val="120000"/>
                        <a:buFont typeface="Wingdings" pitchFamily="2" charset="2"/>
                        <a:buNone/>
                        <a:tabLst/>
                      </a:pPr>
                      <a:endParaRPr kumimoji="0" lang="en-US" sz="2400" b="0" i="0" u="none" strike="noStrike" cap="none" normalizeH="0" baseline="0" smtClean="0">
                        <a:ln>
                          <a:noFill/>
                        </a:ln>
                        <a:solidFill>
                          <a:schemeClr val="tx1"/>
                        </a:solidFill>
                        <a:effectLst/>
                        <a:latin typeface="Century Gothic" pitchFamily="34" charset="0"/>
                      </a:endParaRPr>
                    </a:p>
                  </a:txBody>
                  <a:tcPr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581025">
                <a:tc>
                  <a:txBody>
                    <a:bodyPr/>
                    <a:lstStyle/>
                    <a:p>
                      <a:pPr marL="0" marR="0" lvl="0" indent="0" algn="r" defTabSz="914400" rtl="0" eaLnBrk="1" fontAlgn="base" latinLnBrk="0" hangingPunct="1">
                        <a:lnSpc>
                          <a:spcPct val="100000"/>
                        </a:lnSpc>
                        <a:spcBef>
                          <a:spcPct val="20000"/>
                        </a:spcBef>
                        <a:spcAft>
                          <a:spcPct val="0"/>
                        </a:spcAft>
                        <a:buClr>
                          <a:srgbClr val="478BB9"/>
                        </a:buClr>
                        <a:buSzPct val="120000"/>
                        <a:buFont typeface="Wingdings" pitchFamily="2" charset="2"/>
                        <a:buNone/>
                        <a:tabLst/>
                      </a:pPr>
                      <a:endParaRPr kumimoji="0" lang="en-US" sz="2400" b="0" i="0" u="none" strike="noStrike" cap="none" normalizeH="0" baseline="0" smtClean="0">
                        <a:ln>
                          <a:noFill/>
                        </a:ln>
                        <a:solidFill>
                          <a:schemeClr val="tx1"/>
                        </a:solidFill>
                        <a:effectLst/>
                        <a:latin typeface="Century Gothic" pitchFamily="34" charset="0"/>
                      </a:endParaRPr>
                    </a:p>
                  </a:txBody>
                  <a:tcPr anchor="ctr" horzOverflow="overflow">
                    <a:lnL cap="flat">
                      <a:noFill/>
                    </a:lnL>
                    <a:lnR w="28575" cap="flat" cmpd="sng" algn="ctr">
                      <a:solidFill>
                        <a:schemeClr val="tx1"/>
                      </a:solidFill>
                      <a:prstDash val="solid"/>
                      <a:miter lim="800000"/>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478BB9"/>
                        </a:buClr>
                        <a:buSzPct val="120000"/>
                        <a:buFont typeface="Wingdings" pitchFamily="2" charset="2"/>
                        <a:buNone/>
                        <a:tabLst/>
                      </a:pPr>
                      <a:endParaRPr kumimoji="0" lang="en-US" sz="2400" b="0" i="0" u="none" strike="noStrike" cap="none" normalizeH="0" baseline="0" smtClean="0">
                        <a:ln>
                          <a:noFill/>
                        </a:ln>
                        <a:solidFill>
                          <a:schemeClr val="tx1"/>
                        </a:solidFill>
                        <a:effectLst/>
                        <a:latin typeface="Century Gothic" pitchFamily="34" charset="0"/>
                      </a:endParaRP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478BB9"/>
                        </a:buClr>
                        <a:buSzPct val="120000"/>
                        <a:buFont typeface="Wingdings" pitchFamily="2" charset="2"/>
                        <a:buNone/>
                        <a:tabLst/>
                      </a:pPr>
                      <a:endParaRPr kumimoji="0" lang="en-US" sz="2400" b="0" i="0" u="none" strike="noStrike" cap="none" normalizeH="0" baseline="0" smtClean="0">
                        <a:ln>
                          <a:noFill/>
                        </a:ln>
                        <a:solidFill>
                          <a:schemeClr val="tx1"/>
                        </a:solidFill>
                        <a:effectLst/>
                        <a:latin typeface="Century Gothic" pitchFamily="34" charset="0"/>
                      </a:endParaRPr>
                    </a:p>
                  </a:txBody>
                  <a:tcPr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661988">
                <a:tc>
                  <a:txBody>
                    <a:bodyPr/>
                    <a:lstStyle/>
                    <a:p>
                      <a:pPr marL="0" marR="0" lvl="0" indent="0" algn="r" defTabSz="914400" rtl="0" eaLnBrk="1" fontAlgn="base" latinLnBrk="0" hangingPunct="1">
                        <a:lnSpc>
                          <a:spcPct val="100000"/>
                        </a:lnSpc>
                        <a:spcBef>
                          <a:spcPct val="20000"/>
                        </a:spcBef>
                        <a:spcAft>
                          <a:spcPct val="0"/>
                        </a:spcAft>
                        <a:buClr>
                          <a:srgbClr val="478BB9"/>
                        </a:buClr>
                        <a:buSzPct val="120000"/>
                        <a:buFont typeface="Wingdings" pitchFamily="2" charset="2"/>
                        <a:buNone/>
                        <a:tabLst/>
                      </a:pPr>
                      <a:endParaRPr kumimoji="0" lang="en-US" sz="2400" b="0" i="0" u="none" strike="noStrike" cap="none" normalizeH="0" baseline="0" smtClean="0">
                        <a:ln>
                          <a:noFill/>
                        </a:ln>
                        <a:solidFill>
                          <a:schemeClr val="tx1"/>
                        </a:solidFill>
                        <a:effectLst/>
                        <a:latin typeface="Century Gothic" pitchFamily="34" charset="0"/>
                      </a:endParaRPr>
                    </a:p>
                  </a:txBody>
                  <a:tcPr anchor="ctr" horzOverflow="overflow">
                    <a:lnL cap="flat">
                      <a:noFill/>
                    </a:lnL>
                    <a:lnR w="28575" cap="flat" cmpd="sng" algn="ctr">
                      <a:solidFill>
                        <a:schemeClr val="tx1"/>
                      </a:solidFill>
                      <a:prstDash val="solid"/>
                      <a:miter lim="800000"/>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478BB9"/>
                        </a:buClr>
                        <a:buSzPct val="120000"/>
                        <a:buFont typeface="Wingdings" pitchFamily="2" charset="2"/>
                        <a:buNone/>
                        <a:tabLst/>
                      </a:pPr>
                      <a:endParaRPr kumimoji="0" lang="en-US" sz="2400" b="0" i="0" u="none" strike="noStrike" cap="none" normalizeH="0" baseline="0" smtClean="0">
                        <a:ln>
                          <a:noFill/>
                        </a:ln>
                        <a:solidFill>
                          <a:schemeClr val="tx1"/>
                        </a:solidFill>
                        <a:effectLst/>
                        <a:latin typeface="Century Gothic" pitchFamily="34" charset="0"/>
                      </a:endParaRP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478BB9"/>
                        </a:buClr>
                        <a:buSzPct val="120000"/>
                        <a:buFont typeface="Wingdings" pitchFamily="2" charset="2"/>
                        <a:buNone/>
                        <a:tabLst/>
                      </a:pPr>
                      <a:endParaRPr kumimoji="0" lang="en-US" sz="2400" b="0" i="0" u="none" strike="noStrike" cap="none" normalizeH="0" baseline="0" smtClean="0">
                        <a:ln>
                          <a:noFill/>
                        </a:ln>
                        <a:solidFill>
                          <a:schemeClr val="tx1"/>
                        </a:solidFill>
                        <a:effectLst/>
                        <a:latin typeface="Century Gothic" pitchFamily="34" charset="0"/>
                      </a:endParaRPr>
                    </a:p>
                  </a:txBody>
                  <a:tcPr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647700">
                <a:tc>
                  <a:txBody>
                    <a:bodyPr/>
                    <a:lstStyle/>
                    <a:p>
                      <a:pPr marL="0" marR="0" lvl="0" indent="0" algn="r" defTabSz="914400" rtl="0" eaLnBrk="1" fontAlgn="base" latinLnBrk="0" hangingPunct="1">
                        <a:lnSpc>
                          <a:spcPct val="100000"/>
                        </a:lnSpc>
                        <a:spcBef>
                          <a:spcPct val="20000"/>
                        </a:spcBef>
                        <a:spcAft>
                          <a:spcPct val="0"/>
                        </a:spcAft>
                        <a:buClr>
                          <a:srgbClr val="478BB9"/>
                        </a:buClr>
                        <a:buSzPct val="120000"/>
                        <a:buFont typeface="Wingdings" pitchFamily="2" charset="2"/>
                        <a:buNone/>
                        <a:tabLst/>
                      </a:pPr>
                      <a:endParaRPr kumimoji="0" lang="en-US" sz="2400" b="0" i="0" u="none" strike="noStrike" cap="none" normalizeH="0" baseline="0" smtClean="0">
                        <a:ln>
                          <a:noFill/>
                        </a:ln>
                        <a:solidFill>
                          <a:schemeClr val="tx1"/>
                        </a:solidFill>
                        <a:effectLst/>
                        <a:latin typeface="Century Gothic" pitchFamily="34" charset="0"/>
                      </a:endParaRPr>
                    </a:p>
                  </a:txBody>
                  <a:tcPr anchor="ctr" horzOverflow="overflow">
                    <a:lnL cap="flat">
                      <a:noFill/>
                    </a:lnL>
                    <a:lnR w="28575" cap="flat" cmpd="sng" algn="ctr">
                      <a:solidFill>
                        <a:schemeClr val="tx1"/>
                      </a:solidFill>
                      <a:prstDash val="solid"/>
                      <a:miter lim="800000"/>
                      <a:headEnd type="none" w="med" len="med"/>
                      <a:tailEnd type="none" w="med" len="med"/>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478BB9"/>
                        </a:buClr>
                        <a:buSzPct val="120000"/>
                        <a:buFont typeface="Wingdings" pitchFamily="2" charset="2"/>
                        <a:buNone/>
                        <a:tabLst/>
                      </a:pPr>
                      <a:endParaRPr kumimoji="0" lang="en-US" sz="2400" b="0" i="0" u="none" strike="noStrike" cap="none" normalizeH="0" baseline="0" dirty="0" smtClean="0">
                        <a:ln>
                          <a:noFill/>
                        </a:ln>
                        <a:solidFill>
                          <a:schemeClr val="tx1"/>
                        </a:solidFill>
                        <a:effectLst/>
                        <a:latin typeface="Century Gothic" pitchFamily="34" charset="0"/>
                      </a:endParaRP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478BB9"/>
                        </a:buClr>
                        <a:buSzPct val="120000"/>
                        <a:buFont typeface="Wingdings" pitchFamily="2" charset="2"/>
                        <a:buNone/>
                        <a:tabLst/>
                      </a:pPr>
                      <a:endParaRPr kumimoji="0" lang="en-US" sz="2400" b="0" i="0" u="none" strike="noStrike" cap="none" normalizeH="0" baseline="0" dirty="0" smtClean="0">
                        <a:ln>
                          <a:noFill/>
                        </a:ln>
                        <a:solidFill>
                          <a:schemeClr val="tx1"/>
                        </a:solidFill>
                        <a:effectLst/>
                        <a:latin typeface="Century Gothic" pitchFamily="34" charset="0"/>
                      </a:endParaRPr>
                    </a:p>
                  </a:txBody>
                  <a:tcPr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r>
            </a:tbl>
          </a:graphicData>
        </a:graphic>
      </p:graphicFrame>
      <p:sp>
        <p:nvSpPr>
          <p:cNvPr id="37924" name="Rectangle 36"/>
          <p:cNvSpPr>
            <a:spLocks noGrp="1" noChangeArrowheads="1"/>
          </p:cNvSpPr>
          <p:nvPr>
            <p:ph type="title"/>
          </p:nvPr>
        </p:nvSpPr>
        <p:spPr>
          <a:xfrm>
            <a:off x="457200" y="122238"/>
            <a:ext cx="8229600" cy="792162"/>
          </a:xfrm>
        </p:spPr>
        <p:txBody>
          <a:bodyPr rtlCol="0">
            <a:normAutofit/>
          </a:bodyPr>
          <a:lstStyle/>
          <a:p>
            <a:pPr eaLnBrk="1" fontAlgn="auto" hangingPunct="1">
              <a:spcAft>
                <a:spcPts val="0"/>
              </a:spcAft>
              <a:defRPr/>
            </a:pPr>
            <a:r>
              <a:rPr lang="en-US">
                <a:effectLst>
                  <a:outerShdw blurRad="38100" dist="38100" dir="2700000" algn="tl">
                    <a:srgbClr val="C0C0C0"/>
                  </a:outerShdw>
                </a:effectLst>
                <a:ea typeface="+mj-ea"/>
              </a:rPr>
              <a:t>U.S. Shirts</a:t>
            </a:r>
          </a:p>
        </p:txBody>
      </p:sp>
      <p:sp>
        <p:nvSpPr>
          <p:cNvPr id="29729" name="Text Box 37"/>
          <p:cNvSpPr txBox="1">
            <a:spLocks noChangeArrowheads="1"/>
          </p:cNvSpPr>
          <p:nvPr/>
        </p:nvSpPr>
        <p:spPr bwMode="auto">
          <a:xfrm>
            <a:off x="4267200" y="762000"/>
            <a:ext cx="4648200" cy="396875"/>
          </a:xfrm>
          <a:prstGeom prst="rect">
            <a:avLst/>
          </a:prstGeom>
          <a:noFill/>
          <a:ln w="9525">
            <a:noFill/>
            <a:miter lim="800000"/>
            <a:headEnd/>
            <a:tailEnd/>
          </a:ln>
        </p:spPr>
        <p:txBody>
          <a:bodyPr>
            <a:spAutoFit/>
          </a:bodyPr>
          <a:lstStyle/>
          <a:p>
            <a:pPr>
              <a:spcBef>
                <a:spcPct val="50000"/>
              </a:spcBef>
            </a:pPr>
            <a:r>
              <a:rPr lang="en-US" sz="2000">
                <a:solidFill>
                  <a:schemeClr val="accent2"/>
                </a:solidFill>
                <a:latin typeface="Century Gothic" pitchFamily="34" charset="0"/>
              </a:rPr>
              <a:t>Using Tables, Graphs, and Equations</a:t>
            </a:r>
          </a:p>
        </p:txBody>
      </p:sp>
      <p:pic>
        <p:nvPicPr>
          <p:cNvPr id="29730" name="Picture 124" descr="Property Of T-shirt"/>
          <p:cNvPicPr>
            <a:picLocks noChangeAspect="1" noChangeArrowheads="1"/>
          </p:cNvPicPr>
          <p:nvPr/>
        </p:nvPicPr>
        <p:blipFill>
          <a:blip r:embed="rId3"/>
          <a:srcRect/>
          <a:stretch>
            <a:fillRect/>
          </a:stretch>
        </p:blipFill>
        <p:spPr bwMode="auto">
          <a:xfrm>
            <a:off x="76200" y="3429000"/>
            <a:ext cx="2571750" cy="2667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body" sz="half" idx="1"/>
          </p:nvPr>
        </p:nvSpPr>
        <p:spPr>
          <a:xfrm>
            <a:off x="533400" y="1143000"/>
            <a:ext cx="4038600" cy="4648200"/>
          </a:xfrm>
        </p:spPr>
        <p:txBody>
          <a:bodyPr/>
          <a:lstStyle/>
          <a:p>
            <a:pPr algn="ctr" eaLnBrk="1" hangingPunct="1">
              <a:buFontTx/>
              <a:buNone/>
            </a:pPr>
            <a:r>
              <a:rPr lang="en-US" sz="2800" smtClean="0"/>
              <a:t>   </a:t>
            </a:r>
          </a:p>
        </p:txBody>
      </p:sp>
      <p:sp>
        <p:nvSpPr>
          <p:cNvPr id="152593" name="Rectangle 17"/>
          <p:cNvSpPr>
            <a:spLocks noGrp="1" noChangeArrowheads="1"/>
          </p:cNvSpPr>
          <p:nvPr>
            <p:ph type="title"/>
          </p:nvPr>
        </p:nvSpPr>
        <p:spPr>
          <a:xfrm>
            <a:off x="457200" y="457200"/>
            <a:ext cx="7924800" cy="457200"/>
          </a:xfrm>
        </p:spPr>
        <p:txBody>
          <a:bodyPr/>
          <a:lstStyle/>
          <a:p>
            <a:pPr algn="l" eaLnBrk="1" hangingPunct="1">
              <a:defRPr/>
            </a:pPr>
            <a:r>
              <a:rPr lang="en-US" sz="3200" b="1" dirty="0" smtClean="0">
                <a:effectLst>
                  <a:outerShdw blurRad="38100" dist="38100" dir="2700000" algn="tl">
                    <a:srgbClr val="C0C0C0"/>
                  </a:outerShdw>
                </a:effectLst>
              </a:rPr>
              <a:t>Adding It Up: </a:t>
            </a:r>
            <a:br>
              <a:rPr lang="en-US" sz="3200" b="1" dirty="0" smtClean="0">
                <a:effectLst>
                  <a:outerShdw blurRad="38100" dist="38100" dir="2700000" algn="tl">
                    <a:srgbClr val="C0C0C0"/>
                  </a:outerShdw>
                </a:effectLst>
              </a:rPr>
            </a:br>
            <a:r>
              <a:rPr lang="en-US" sz="3200" b="1" dirty="0" smtClean="0">
                <a:effectLst>
                  <a:outerShdw blurRad="38100" dist="38100" dir="2700000" algn="tl">
                    <a:srgbClr val="C0C0C0"/>
                  </a:outerShdw>
                </a:effectLst>
              </a:rPr>
              <a:t>Helping Children Learn Mathematics</a:t>
            </a:r>
          </a:p>
        </p:txBody>
      </p:sp>
      <p:sp>
        <p:nvSpPr>
          <p:cNvPr id="152595" name="Text Box 19"/>
          <p:cNvSpPr txBox="1">
            <a:spLocks noChangeArrowheads="1"/>
          </p:cNvSpPr>
          <p:nvPr/>
        </p:nvSpPr>
        <p:spPr bwMode="auto">
          <a:xfrm>
            <a:off x="533400" y="1447800"/>
            <a:ext cx="5943600" cy="4246563"/>
          </a:xfrm>
          <a:prstGeom prst="rect">
            <a:avLst/>
          </a:prstGeom>
          <a:noFill/>
          <a:ln w="9525" algn="ctr">
            <a:noFill/>
            <a:miter lim="800000"/>
            <a:headEnd/>
            <a:tailEnd/>
          </a:ln>
        </p:spPr>
        <p:txBody>
          <a:bodyPr>
            <a:spAutoFit/>
          </a:bodyPr>
          <a:lstStyle/>
          <a:p>
            <a:pPr>
              <a:buFontTx/>
              <a:buChar char="•"/>
              <a:defRPr/>
            </a:pPr>
            <a:r>
              <a:rPr lang="en-US" u="sng" dirty="0">
                <a:latin typeface="+mn-lt"/>
              </a:rPr>
              <a:t> Conceptual Understanding</a:t>
            </a:r>
            <a:r>
              <a:rPr lang="en-US" dirty="0">
                <a:latin typeface="+mn-lt"/>
              </a:rPr>
              <a:t>: comprehension of concepts, operations and relations</a:t>
            </a:r>
          </a:p>
          <a:p>
            <a:pPr>
              <a:defRPr/>
            </a:pPr>
            <a:endParaRPr lang="en-US" dirty="0">
              <a:latin typeface="+mn-lt"/>
            </a:endParaRPr>
          </a:p>
          <a:p>
            <a:pPr>
              <a:buFontTx/>
              <a:buChar char="•"/>
              <a:defRPr/>
            </a:pPr>
            <a:r>
              <a:rPr lang="en-US" u="sng" dirty="0">
                <a:latin typeface="+mn-lt"/>
              </a:rPr>
              <a:t> Procedural Fluency</a:t>
            </a:r>
            <a:r>
              <a:rPr lang="en-US" dirty="0">
                <a:latin typeface="+mn-lt"/>
              </a:rPr>
              <a:t>: skill in flexibly, accurately, efficiently, and appropriately using procedures</a:t>
            </a:r>
          </a:p>
          <a:p>
            <a:pPr>
              <a:defRPr/>
            </a:pPr>
            <a:endParaRPr lang="en-US" dirty="0">
              <a:latin typeface="+mn-lt"/>
            </a:endParaRPr>
          </a:p>
          <a:p>
            <a:pPr>
              <a:buFontTx/>
              <a:buChar char="•"/>
              <a:defRPr/>
            </a:pPr>
            <a:r>
              <a:rPr lang="en-US" u="sng" dirty="0">
                <a:latin typeface="+mn-lt"/>
              </a:rPr>
              <a:t> Strategic Competence</a:t>
            </a:r>
            <a:r>
              <a:rPr lang="en-US" dirty="0">
                <a:latin typeface="+mn-lt"/>
              </a:rPr>
              <a:t>: ability to formulate, represent and solve problems</a:t>
            </a:r>
          </a:p>
          <a:p>
            <a:pPr>
              <a:defRPr/>
            </a:pPr>
            <a:endParaRPr lang="en-US" dirty="0">
              <a:latin typeface="+mn-lt"/>
            </a:endParaRPr>
          </a:p>
          <a:p>
            <a:pPr>
              <a:buFontTx/>
              <a:buChar char="•"/>
              <a:defRPr/>
            </a:pPr>
            <a:r>
              <a:rPr lang="en-US" u="sng" dirty="0">
                <a:latin typeface="+mn-lt"/>
              </a:rPr>
              <a:t> Adaptive Reasoning</a:t>
            </a:r>
            <a:r>
              <a:rPr lang="en-US" dirty="0">
                <a:latin typeface="+mn-lt"/>
              </a:rPr>
              <a:t>: capacity for logical thought, reflection, explanation, and justification</a:t>
            </a:r>
          </a:p>
          <a:p>
            <a:pPr>
              <a:defRPr/>
            </a:pPr>
            <a:endParaRPr lang="en-US" dirty="0">
              <a:latin typeface="+mn-lt"/>
            </a:endParaRPr>
          </a:p>
          <a:p>
            <a:pPr>
              <a:buFontTx/>
              <a:buChar char="•"/>
              <a:defRPr/>
            </a:pPr>
            <a:r>
              <a:rPr lang="en-US" u="sng" dirty="0">
                <a:latin typeface="+mn-lt"/>
              </a:rPr>
              <a:t> Productive Disposition</a:t>
            </a:r>
            <a:r>
              <a:rPr lang="en-US" dirty="0">
                <a:latin typeface="+mn-lt"/>
              </a:rPr>
              <a:t>: view of math as useful, sensible and worthwhile coupled with belief in diligence and personal efficacy</a:t>
            </a:r>
            <a:endParaRPr lang="en-US" b="1" dirty="0">
              <a:latin typeface="+mn-lt"/>
            </a:endParaRPr>
          </a:p>
        </p:txBody>
      </p:sp>
      <p:pic>
        <p:nvPicPr>
          <p:cNvPr id="17413" name="Picture 21" descr="cover"/>
          <p:cNvPicPr>
            <a:picLocks noChangeAspect="1" noChangeArrowheads="1"/>
          </p:cNvPicPr>
          <p:nvPr/>
        </p:nvPicPr>
        <p:blipFill>
          <a:blip r:embed="rId3"/>
          <a:srcRect/>
          <a:stretch>
            <a:fillRect/>
          </a:stretch>
        </p:blipFill>
        <p:spPr bwMode="auto">
          <a:xfrm>
            <a:off x="6705600" y="2438400"/>
            <a:ext cx="1905000" cy="2743200"/>
          </a:xfrm>
          <a:prstGeom prst="rect">
            <a:avLst/>
          </a:prstGeom>
          <a:noFill/>
          <a:ln w="9525">
            <a:noFill/>
            <a:miter lim="800000"/>
            <a:headEnd/>
            <a:tailEnd/>
          </a:ln>
        </p:spPr>
      </p:pic>
      <p:sp>
        <p:nvSpPr>
          <p:cNvPr id="17414" name="Text Box 22"/>
          <p:cNvSpPr txBox="1">
            <a:spLocks noChangeArrowheads="1"/>
          </p:cNvSpPr>
          <p:nvPr/>
        </p:nvSpPr>
        <p:spPr bwMode="auto">
          <a:xfrm>
            <a:off x="5410200" y="5638800"/>
            <a:ext cx="3733800" cy="365125"/>
          </a:xfrm>
          <a:prstGeom prst="rect">
            <a:avLst/>
          </a:prstGeom>
          <a:noFill/>
          <a:ln w="9525">
            <a:noFill/>
            <a:miter lim="800000"/>
            <a:headEnd/>
            <a:tailEnd/>
          </a:ln>
        </p:spPr>
        <p:txBody>
          <a:bodyPr>
            <a:spAutoFit/>
          </a:bodyPr>
          <a:lstStyle/>
          <a:p>
            <a:pPr>
              <a:spcBef>
                <a:spcPct val="50000"/>
              </a:spcBef>
            </a:pPr>
            <a:r>
              <a:rPr lang="en-US" sz="900">
                <a:latin typeface="Tw Cen MT" pitchFamily="34" charset="0"/>
              </a:rPr>
              <a:t>Kilpatrick, J., Swafford, J., Findell, B. (Ed.). (2001). </a:t>
            </a:r>
            <a:r>
              <a:rPr lang="en-US" sz="900" u="sng">
                <a:latin typeface="Tw Cen MT" pitchFamily="34" charset="0"/>
              </a:rPr>
              <a:t>Adding it up: helping children learn mathematics.</a:t>
            </a:r>
            <a:r>
              <a:rPr lang="en-US" sz="900">
                <a:latin typeface="Tw Cen MT" pitchFamily="34" charset="0"/>
              </a:rPr>
              <a:t> Washington, DC: National Academy Press.</a:t>
            </a: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987" name="Rectangle 3"/>
          <p:cNvSpPr>
            <a:spLocks noGrp="1" noChangeArrowheads="1"/>
          </p:cNvSpPr>
          <p:nvPr>
            <p:ph type="body" idx="1"/>
          </p:nvPr>
        </p:nvSpPr>
        <p:spPr>
          <a:xfrm>
            <a:off x="304800" y="1371600"/>
            <a:ext cx="6324600" cy="4800600"/>
          </a:xfrm>
        </p:spPr>
        <p:txBody>
          <a:bodyPr rtlCol="0">
            <a:normAutofit fontScale="92500" lnSpcReduction="20000"/>
          </a:bodyPr>
          <a:lstStyle/>
          <a:p>
            <a:pPr marL="317500" indent="-317500" eaLnBrk="1" fontAlgn="auto" hangingPunct="1">
              <a:spcAft>
                <a:spcPts val="0"/>
              </a:spcAft>
              <a:buFont typeface="Arial"/>
              <a:buChar char="•"/>
              <a:defRPr/>
            </a:pPr>
            <a:r>
              <a:rPr lang="en-US" dirty="0">
                <a:solidFill>
                  <a:srgbClr val="000000"/>
                </a:solidFill>
                <a:latin typeface="+mn-lt"/>
                <a:ea typeface="+mn-ea"/>
              </a:rPr>
              <a:t>Create a graph of the data from your table. First, choose your bounds and intervals. Remember to label your graph clearly and add a title to the graph.</a:t>
            </a:r>
          </a:p>
          <a:p>
            <a:pPr marL="317500" indent="-317500" eaLnBrk="1" fontAlgn="auto" hangingPunct="1">
              <a:spcAft>
                <a:spcPts val="0"/>
              </a:spcAft>
              <a:buFont typeface="Arial"/>
              <a:buChar char="•"/>
              <a:defRPr/>
            </a:pPr>
            <a:r>
              <a:rPr lang="en-US" dirty="0">
                <a:solidFill>
                  <a:srgbClr val="000000"/>
                </a:solidFill>
                <a:latin typeface="+mn-lt"/>
                <a:ea typeface="+mn-ea"/>
              </a:rPr>
              <a:t>Use your graph to determine the price of 40 shirts and 27 shirts. Use your graph to determine how many shirts can be purchased for $300 and for $540.</a:t>
            </a:r>
            <a:endParaRPr lang="en-US" dirty="0">
              <a:solidFill>
                <a:schemeClr val="tx1">
                  <a:lumMod val="65000"/>
                  <a:lumOff val="35000"/>
                </a:schemeClr>
              </a:solidFill>
              <a:latin typeface="+mn-lt"/>
              <a:ea typeface="+mn-ea"/>
            </a:endParaRPr>
          </a:p>
        </p:txBody>
      </p:sp>
      <p:sp>
        <p:nvSpPr>
          <p:cNvPr id="41990" name="Rectangle 6"/>
          <p:cNvSpPr>
            <a:spLocks noGrp="1" noChangeArrowheads="1"/>
          </p:cNvSpPr>
          <p:nvPr>
            <p:ph type="title"/>
          </p:nvPr>
        </p:nvSpPr>
        <p:spPr>
          <a:xfrm>
            <a:off x="457200" y="122238"/>
            <a:ext cx="8229600" cy="792162"/>
          </a:xfrm>
        </p:spPr>
        <p:txBody>
          <a:bodyPr rtlCol="0">
            <a:normAutofit/>
          </a:bodyPr>
          <a:lstStyle/>
          <a:p>
            <a:pPr eaLnBrk="1" fontAlgn="auto" hangingPunct="1">
              <a:spcAft>
                <a:spcPts val="0"/>
              </a:spcAft>
              <a:defRPr/>
            </a:pPr>
            <a:r>
              <a:rPr lang="en-US">
                <a:effectLst>
                  <a:outerShdw blurRad="38100" dist="38100" dir="2700000" algn="tl">
                    <a:srgbClr val="C0C0C0"/>
                  </a:outerShdw>
                </a:effectLst>
                <a:ea typeface="+mj-ea"/>
              </a:rPr>
              <a:t>U.S. Shirts</a:t>
            </a:r>
          </a:p>
        </p:txBody>
      </p:sp>
      <p:sp>
        <p:nvSpPr>
          <p:cNvPr id="31748" name="Text Box 7"/>
          <p:cNvSpPr txBox="1">
            <a:spLocks noChangeArrowheads="1"/>
          </p:cNvSpPr>
          <p:nvPr/>
        </p:nvSpPr>
        <p:spPr bwMode="auto">
          <a:xfrm>
            <a:off x="4267200" y="762000"/>
            <a:ext cx="4648200" cy="396875"/>
          </a:xfrm>
          <a:prstGeom prst="rect">
            <a:avLst/>
          </a:prstGeom>
          <a:noFill/>
          <a:ln w="9525">
            <a:noFill/>
            <a:miter lim="800000"/>
            <a:headEnd/>
            <a:tailEnd/>
          </a:ln>
        </p:spPr>
        <p:txBody>
          <a:bodyPr>
            <a:spAutoFit/>
          </a:bodyPr>
          <a:lstStyle/>
          <a:p>
            <a:pPr>
              <a:spcBef>
                <a:spcPct val="50000"/>
              </a:spcBef>
            </a:pPr>
            <a:r>
              <a:rPr lang="en-US" sz="2000">
                <a:solidFill>
                  <a:schemeClr val="accent2"/>
                </a:solidFill>
                <a:latin typeface="Century Gothic" pitchFamily="34" charset="0"/>
              </a:rPr>
              <a:t>Using Tables, Graphs, and Equations</a:t>
            </a:r>
          </a:p>
        </p:txBody>
      </p:sp>
      <p:pic>
        <p:nvPicPr>
          <p:cNvPr id="31749" name="Picture 8" descr="Property Of T-shirt"/>
          <p:cNvPicPr>
            <a:picLocks noChangeAspect="1" noChangeArrowheads="1"/>
          </p:cNvPicPr>
          <p:nvPr/>
        </p:nvPicPr>
        <p:blipFill>
          <a:blip r:embed="rId3"/>
          <a:srcRect/>
          <a:stretch>
            <a:fillRect/>
          </a:stretch>
        </p:blipFill>
        <p:spPr bwMode="auto">
          <a:xfrm>
            <a:off x="6496050" y="3581400"/>
            <a:ext cx="2571750" cy="2667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198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198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build="p"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035" name="Rectangle 3"/>
          <p:cNvSpPr>
            <a:spLocks noGrp="1" noChangeArrowheads="1"/>
          </p:cNvSpPr>
          <p:nvPr>
            <p:ph type="body" idx="1"/>
          </p:nvPr>
        </p:nvSpPr>
        <p:spPr>
          <a:xfrm>
            <a:off x="381000" y="1295400"/>
            <a:ext cx="6172200" cy="4876800"/>
          </a:xfrm>
        </p:spPr>
        <p:txBody>
          <a:bodyPr rtlCol="0">
            <a:normAutofit fontScale="92500"/>
          </a:bodyPr>
          <a:lstStyle/>
          <a:p>
            <a:pPr marL="317500" indent="-317500" eaLnBrk="1" fontAlgn="auto" hangingPunct="1">
              <a:spcAft>
                <a:spcPts val="0"/>
              </a:spcAft>
              <a:buFont typeface="Arial"/>
              <a:buChar char="•"/>
              <a:defRPr/>
            </a:pPr>
            <a:r>
              <a:rPr lang="en-US" dirty="0">
                <a:solidFill>
                  <a:schemeClr val="tx1">
                    <a:lumMod val="65000"/>
                    <a:lumOff val="35000"/>
                  </a:schemeClr>
                </a:solidFill>
                <a:latin typeface="+mn-lt"/>
                <a:ea typeface="+mn-ea"/>
              </a:rPr>
              <a:t>Write an algebraic equation for the problem situation. </a:t>
            </a:r>
          </a:p>
          <a:p>
            <a:pPr marL="317500" indent="-317500" eaLnBrk="1" fontAlgn="auto" hangingPunct="1">
              <a:spcAft>
                <a:spcPts val="0"/>
              </a:spcAft>
              <a:buFont typeface="Arial"/>
              <a:buChar char="•"/>
              <a:defRPr/>
            </a:pPr>
            <a:r>
              <a:rPr lang="en-US" dirty="0">
                <a:solidFill>
                  <a:schemeClr val="tx1">
                    <a:lumMod val="65000"/>
                    <a:lumOff val="35000"/>
                  </a:schemeClr>
                </a:solidFill>
                <a:latin typeface="+mn-lt"/>
                <a:ea typeface="+mn-ea"/>
              </a:rPr>
              <a:t>In this lesson, you have represented the problem situation in four different ways: as a sentence, as a table, as a graph, and as an equation. Explain the advantages and disadvantages of each representation.</a:t>
            </a:r>
          </a:p>
          <a:p>
            <a:pPr marL="317500" indent="-317500" eaLnBrk="1" fontAlgn="auto" hangingPunct="1">
              <a:spcAft>
                <a:spcPts val="0"/>
              </a:spcAft>
              <a:buFont typeface="Arial"/>
              <a:buChar char="•"/>
              <a:defRPr/>
            </a:pPr>
            <a:endParaRPr lang="en-US" dirty="0">
              <a:solidFill>
                <a:schemeClr val="tx1">
                  <a:lumMod val="65000"/>
                  <a:lumOff val="35000"/>
                </a:schemeClr>
              </a:solidFill>
              <a:latin typeface="+mn-lt"/>
              <a:ea typeface="+mn-ea"/>
            </a:endParaRPr>
          </a:p>
        </p:txBody>
      </p:sp>
      <p:sp>
        <p:nvSpPr>
          <p:cNvPr id="44038" name="Rectangle 6"/>
          <p:cNvSpPr>
            <a:spLocks noGrp="1" noChangeArrowheads="1"/>
          </p:cNvSpPr>
          <p:nvPr>
            <p:ph type="title"/>
          </p:nvPr>
        </p:nvSpPr>
        <p:spPr>
          <a:xfrm>
            <a:off x="457200" y="122238"/>
            <a:ext cx="8229600" cy="792162"/>
          </a:xfrm>
        </p:spPr>
        <p:txBody>
          <a:bodyPr rtlCol="0">
            <a:normAutofit/>
          </a:bodyPr>
          <a:lstStyle/>
          <a:p>
            <a:pPr eaLnBrk="1" fontAlgn="auto" hangingPunct="1">
              <a:spcAft>
                <a:spcPts val="0"/>
              </a:spcAft>
              <a:defRPr/>
            </a:pPr>
            <a:r>
              <a:rPr lang="en-US">
                <a:effectLst>
                  <a:outerShdw blurRad="38100" dist="38100" dir="2700000" algn="tl">
                    <a:srgbClr val="C0C0C0"/>
                  </a:outerShdw>
                </a:effectLst>
                <a:ea typeface="+mj-ea"/>
              </a:rPr>
              <a:t>U.S. Shirts</a:t>
            </a:r>
          </a:p>
        </p:txBody>
      </p:sp>
      <p:sp>
        <p:nvSpPr>
          <p:cNvPr id="32772" name="Text Box 7"/>
          <p:cNvSpPr txBox="1">
            <a:spLocks noChangeArrowheads="1"/>
          </p:cNvSpPr>
          <p:nvPr/>
        </p:nvSpPr>
        <p:spPr bwMode="auto">
          <a:xfrm>
            <a:off x="4267200" y="762000"/>
            <a:ext cx="4648200" cy="396875"/>
          </a:xfrm>
          <a:prstGeom prst="rect">
            <a:avLst/>
          </a:prstGeom>
          <a:noFill/>
          <a:ln w="9525">
            <a:noFill/>
            <a:miter lim="800000"/>
            <a:headEnd/>
            <a:tailEnd/>
          </a:ln>
        </p:spPr>
        <p:txBody>
          <a:bodyPr>
            <a:spAutoFit/>
          </a:bodyPr>
          <a:lstStyle/>
          <a:p>
            <a:pPr>
              <a:spcBef>
                <a:spcPct val="50000"/>
              </a:spcBef>
            </a:pPr>
            <a:r>
              <a:rPr lang="en-US" sz="2000">
                <a:solidFill>
                  <a:schemeClr val="accent2"/>
                </a:solidFill>
                <a:latin typeface="Century Gothic" pitchFamily="34" charset="0"/>
              </a:rPr>
              <a:t>Using Tables, Graphs, and Equations</a:t>
            </a:r>
          </a:p>
        </p:txBody>
      </p:sp>
      <p:pic>
        <p:nvPicPr>
          <p:cNvPr id="32773" name="Picture 8" descr="Property Of T-shirt"/>
          <p:cNvPicPr>
            <a:picLocks noChangeAspect="1" noChangeArrowheads="1"/>
          </p:cNvPicPr>
          <p:nvPr/>
        </p:nvPicPr>
        <p:blipFill>
          <a:blip r:embed="rId3"/>
          <a:srcRect/>
          <a:stretch>
            <a:fillRect/>
          </a:stretch>
        </p:blipFill>
        <p:spPr bwMode="auto">
          <a:xfrm>
            <a:off x="6496050" y="3581400"/>
            <a:ext cx="2571750" cy="2667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403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403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build="p"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228600" y="76200"/>
            <a:ext cx="8686800" cy="1554163"/>
          </a:xfrm>
        </p:spPr>
        <p:txBody>
          <a:bodyPr rtlCol="0">
            <a:normAutofit/>
          </a:bodyPr>
          <a:lstStyle/>
          <a:p>
            <a:pPr eaLnBrk="1" fontAlgn="auto" hangingPunct="1">
              <a:spcAft>
                <a:spcPts val="0"/>
              </a:spcAft>
              <a:defRPr/>
            </a:pPr>
            <a:r>
              <a:rPr lang="en-US" sz="4000" dirty="0">
                <a:effectLst>
                  <a:outerShdw blurRad="38100" dist="38100" dir="2700000" algn="tl">
                    <a:srgbClr val="C0C0C0"/>
                  </a:outerShdw>
                </a:effectLst>
                <a:latin typeface="+mn-lt"/>
                <a:ea typeface="+mj-ea"/>
              </a:rPr>
              <a:t>Looking through </a:t>
            </a:r>
            <a:r>
              <a:rPr lang="en-US" sz="4000" dirty="0" smtClean="0">
                <a:effectLst>
                  <a:outerShdw blurRad="38100" dist="38100" dir="2700000" algn="tl">
                    <a:srgbClr val="C0C0C0"/>
                  </a:outerShdw>
                </a:effectLst>
                <a:latin typeface="+mn-lt"/>
                <a:ea typeface="+mj-ea"/>
              </a:rPr>
              <a:t>Teacher </a:t>
            </a:r>
            <a:r>
              <a:rPr lang="en-US" sz="4000" dirty="0">
                <a:effectLst>
                  <a:outerShdw blurRad="38100" dist="38100" dir="2700000" algn="tl">
                    <a:srgbClr val="C0C0C0"/>
                  </a:outerShdw>
                </a:effectLst>
                <a:latin typeface="+mn-lt"/>
                <a:ea typeface="+mj-ea"/>
              </a:rPr>
              <a:t>Lenses</a:t>
            </a:r>
          </a:p>
        </p:txBody>
      </p:sp>
      <p:sp>
        <p:nvSpPr>
          <p:cNvPr id="109571" name="Rectangle 3"/>
          <p:cNvSpPr>
            <a:spLocks noGrp="1" noChangeArrowheads="1"/>
          </p:cNvSpPr>
          <p:nvPr>
            <p:ph type="body" idx="1"/>
          </p:nvPr>
        </p:nvSpPr>
        <p:spPr>
          <a:xfrm>
            <a:off x="228600" y="1524000"/>
            <a:ext cx="6705600" cy="3962400"/>
          </a:xfrm>
        </p:spPr>
        <p:txBody>
          <a:bodyPr rtlCol="0">
            <a:normAutofit lnSpcReduction="10000"/>
          </a:bodyPr>
          <a:lstStyle/>
          <a:p>
            <a:pPr eaLnBrk="1" fontAlgn="auto" hangingPunct="1">
              <a:spcAft>
                <a:spcPts val="0"/>
              </a:spcAft>
              <a:buFont typeface="Arial"/>
              <a:buChar char="•"/>
              <a:defRPr/>
            </a:pPr>
            <a:r>
              <a:rPr lang="en-US" dirty="0">
                <a:solidFill>
                  <a:schemeClr val="tx1">
                    <a:lumMod val="65000"/>
                    <a:lumOff val="35000"/>
                  </a:schemeClr>
                </a:solidFill>
                <a:latin typeface="+mn-lt"/>
                <a:ea typeface="+mn-ea"/>
              </a:rPr>
              <a:t>How would you characterize the level of this task: High or low cognitive demand?</a:t>
            </a:r>
          </a:p>
          <a:p>
            <a:pPr eaLnBrk="1" fontAlgn="auto" hangingPunct="1">
              <a:spcBef>
                <a:spcPct val="50000"/>
              </a:spcBef>
              <a:spcAft>
                <a:spcPts val="0"/>
              </a:spcAft>
              <a:buFont typeface="Arial"/>
              <a:buChar char="•"/>
              <a:defRPr/>
            </a:pPr>
            <a:r>
              <a:rPr lang="en-US" dirty="0">
                <a:solidFill>
                  <a:schemeClr val="tx1">
                    <a:lumMod val="65000"/>
                    <a:lumOff val="35000"/>
                  </a:schemeClr>
                </a:solidFill>
                <a:latin typeface="+mn-lt"/>
                <a:ea typeface="+mn-ea"/>
              </a:rPr>
              <a:t>What mathematical ideas are embedded in the task?</a:t>
            </a:r>
          </a:p>
          <a:p>
            <a:pPr eaLnBrk="1" fontAlgn="auto" hangingPunct="1">
              <a:spcBef>
                <a:spcPct val="50000"/>
              </a:spcBef>
              <a:spcAft>
                <a:spcPts val="0"/>
              </a:spcAft>
              <a:buFont typeface="Arial"/>
              <a:buChar char="•"/>
              <a:defRPr/>
            </a:pPr>
            <a:r>
              <a:rPr lang="en-US" dirty="0">
                <a:solidFill>
                  <a:schemeClr val="tx1">
                    <a:lumMod val="65000"/>
                    <a:lumOff val="35000"/>
                  </a:schemeClr>
                </a:solidFill>
                <a:latin typeface="+mn-lt"/>
                <a:ea typeface="+mn-ea"/>
              </a:rPr>
              <a:t>What makes this worthwhile mathematics?</a:t>
            </a:r>
          </a:p>
        </p:txBody>
      </p:sp>
      <p:pic>
        <p:nvPicPr>
          <p:cNvPr id="33796" name="Picture 4" descr="OldSchool02"/>
          <p:cNvPicPr>
            <a:picLocks noChangeAspect="1" noChangeArrowheads="1"/>
          </p:cNvPicPr>
          <p:nvPr/>
        </p:nvPicPr>
        <p:blipFill>
          <a:blip r:embed="rId3"/>
          <a:srcRect/>
          <a:stretch>
            <a:fillRect/>
          </a:stretch>
        </p:blipFill>
        <p:spPr bwMode="auto">
          <a:xfrm>
            <a:off x="6172200" y="3886200"/>
            <a:ext cx="2743200" cy="2141538"/>
          </a:xfrm>
          <a:prstGeom prst="rect">
            <a:avLst/>
          </a:prstGeom>
          <a:noFill/>
          <a:ln w="9525">
            <a:solidFill>
              <a:schemeClr val="tx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0957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0957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0957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1" grpId="0" build="p"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eaLnBrk="1" hangingPunct="1"/>
            <a:r>
              <a:rPr lang="en-US" sz="4000" dirty="0" smtClean="0">
                <a:latin typeface="+mj-lt"/>
              </a:rPr>
              <a:t>Problem Solving—Van De </a:t>
            </a:r>
            <a:r>
              <a:rPr lang="en-US" sz="4000" dirty="0" err="1" smtClean="0">
                <a:latin typeface="+mj-lt"/>
              </a:rPr>
              <a:t>Walle</a:t>
            </a:r>
            <a:endParaRPr lang="en-US" sz="4000" dirty="0" smtClean="0">
              <a:latin typeface="+mj-lt"/>
            </a:endParaRPr>
          </a:p>
        </p:txBody>
      </p:sp>
      <p:sp>
        <p:nvSpPr>
          <p:cNvPr id="3" name="Content Placeholder 2"/>
          <p:cNvSpPr>
            <a:spLocks noGrp="1"/>
          </p:cNvSpPr>
          <p:nvPr>
            <p:ph idx="1"/>
          </p:nvPr>
        </p:nvSpPr>
        <p:spPr/>
        <p:txBody>
          <a:bodyPr rtlCol="0">
            <a:normAutofit/>
          </a:bodyPr>
          <a:lstStyle/>
          <a:p>
            <a:pPr eaLnBrk="1" fontAlgn="auto" hangingPunct="1">
              <a:spcAft>
                <a:spcPts val="0"/>
              </a:spcAft>
              <a:buFont typeface="Arial"/>
              <a:buChar char="•"/>
              <a:defRPr/>
            </a:pPr>
            <a:r>
              <a:rPr lang="en-US" dirty="0" smtClean="0">
                <a:solidFill>
                  <a:schemeClr val="tx1">
                    <a:lumMod val="65000"/>
                    <a:lumOff val="35000"/>
                  </a:schemeClr>
                </a:solidFill>
                <a:latin typeface="+mn-lt"/>
                <a:ea typeface="+mn-ea"/>
              </a:rPr>
              <a:t>The problem must begin where the students are</a:t>
            </a:r>
          </a:p>
          <a:p>
            <a:pPr eaLnBrk="1" fontAlgn="auto" hangingPunct="1">
              <a:spcAft>
                <a:spcPts val="0"/>
              </a:spcAft>
              <a:buFont typeface="Arial"/>
              <a:buChar char="•"/>
              <a:defRPr/>
            </a:pPr>
            <a:r>
              <a:rPr lang="en-US" dirty="0" smtClean="0">
                <a:solidFill>
                  <a:schemeClr val="tx1">
                    <a:lumMod val="65000"/>
                    <a:lumOff val="35000"/>
                  </a:schemeClr>
                </a:solidFill>
                <a:latin typeface="+mn-lt"/>
                <a:ea typeface="+mn-ea"/>
              </a:rPr>
              <a:t>The problematic or engaging aspect of the problem must be due to the mathematics</a:t>
            </a:r>
          </a:p>
          <a:p>
            <a:pPr eaLnBrk="1" fontAlgn="auto" hangingPunct="1">
              <a:spcAft>
                <a:spcPts val="0"/>
              </a:spcAft>
              <a:buFont typeface="Arial"/>
              <a:buChar char="•"/>
              <a:defRPr/>
            </a:pPr>
            <a:r>
              <a:rPr lang="en-US" dirty="0" smtClean="0">
                <a:solidFill>
                  <a:schemeClr val="tx1">
                    <a:lumMod val="65000"/>
                    <a:lumOff val="35000"/>
                  </a:schemeClr>
                </a:solidFill>
                <a:latin typeface="+mn-lt"/>
                <a:ea typeface="+mn-ea"/>
              </a:rPr>
              <a:t>The problem must require justifications and explanations for answers and methods.</a:t>
            </a:r>
            <a:endParaRPr lang="en-US" dirty="0">
              <a:solidFill>
                <a:schemeClr val="tx1">
                  <a:lumMod val="65000"/>
                  <a:lumOff val="35000"/>
                </a:schemeClr>
              </a:solidFill>
              <a:latin typeface="+mn-lt"/>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152400" y="274638"/>
            <a:ext cx="8839200" cy="1143000"/>
          </a:xfrm>
        </p:spPr>
        <p:txBody>
          <a:bodyPr/>
          <a:lstStyle/>
          <a:p>
            <a:pPr eaLnBrk="1" hangingPunct="1"/>
            <a:r>
              <a:rPr lang="en-US" sz="3600" dirty="0" smtClean="0">
                <a:latin typeface="+mj-lt"/>
              </a:rPr>
              <a:t>Show &amp; Tell Approach—Van De </a:t>
            </a:r>
            <a:r>
              <a:rPr lang="en-US" sz="3600" dirty="0" err="1" smtClean="0">
                <a:latin typeface="+mj-lt"/>
              </a:rPr>
              <a:t>Walle</a:t>
            </a:r>
            <a:endParaRPr lang="en-US" sz="3600" dirty="0" smtClean="0">
              <a:latin typeface="+mj-lt"/>
            </a:endParaRPr>
          </a:p>
        </p:txBody>
      </p:sp>
      <p:sp>
        <p:nvSpPr>
          <p:cNvPr id="3" name="Content Placeholder 2"/>
          <p:cNvSpPr>
            <a:spLocks noGrp="1"/>
          </p:cNvSpPr>
          <p:nvPr>
            <p:ph idx="1"/>
          </p:nvPr>
        </p:nvSpPr>
        <p:spPr>
          <a:xfrm>
            <a:off x="457200" y="2133600"/>
            <a:ext cx="8229600" cy="2133600"/>
          </a:xfrm>
        </p:spPr>
        <p:txBody>
          <a:bodyPr rtlCol="0">
            <a:normAutofit/>
          </a:bodyPr>
          <a:lstStyle/>
          <a:p>
            <a:pPr marL="0" eaLnBrk="1" fontAlgn="auto" hangingPunct="1">
              <a:spcAft>
                <a:spcPts val="0"/>
              </a:spcAft>
              <a:buNone/>
              <a:defRPr/>
            </a:pPr>
            <a:r>
              <a:rPr lang="en-US" sz="3600" dirty="0" smtClean="0">
                <a:solidFill>
                  <a:schemeClr val="tx1">
                    <a:lumMod val="65000"/>
                    <a:lumOff val="35000"/>
                  </a:schemeClr>
                </a:solidFill>
                <a:latin typeface="+mn-lt"/>
                <a:ea typeface="+mn-ea"/>
              </a:rPr>
              <a:t>Listen to a description from Van de </a:t>
            </a:r>
            <a:r>
              <a:rPr lang="en-US" sz="3600" dirty="0" err="1" smtClean="0">
                <a:solidFill>
                  <a:schemeClr val="tx1">
                    <a:lumMod val="65000"/>
                    <a:lumOff val="35000"/>
                  </a:schemeClr>
                </a:solidFill>
                <a:latin typeface="+mn-lt"/>
                <a:ea typeface="+mn-ea"/>
              </a:rPr>
              <a:t>Walle’s</a:t>
            </a:r>
            <a:r>
              <a:rPr lang="en-US" sz="3600" dirty="0" smtClean="0">
                <a:solidFill>
                  <a:schemeClr val="tx1">
                    <a:lumMod val="65000"/>
                    <a:lumOff val="35000"/>
                  </a:schemeClr>
                </a:solidFill>
                <a:latin typeface="+mn-lt"/>
                <a:ea typeface="+mn-ea"/>
              </a:rPr>
              <a:t> book of outcomes in a teacher directed approach.</a:t>
            </a:r>
            <a:endParaRPr lang="en-US" sz="3600" dirty="0">
              <a:solidFill>
                <a:schemeClr val="tx1">
                  <a:lumMod val="65000"/>
                  <a:lumOff val="35000"/>
                </a:schemeClr>
              </a:solidFill>
              <a:latin typeface="+mn-lt"/>
              <a:ea typeface="+mn-ea"/>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eaLnBrk="1" hangingPunct="1"/>
            <a:r>
              <a:rPr lang="en-US" sz="3600" dirty="0" smtClean="0">
                <a:latin typeface="+mn-lt"/>
              </a:rPr>
              <a:t>Problem Solving—Van De </a:t>
            </a:r>
            <a:r>
              <a:rPr lang="en-US" sz="3600" dirty="0" err="1" smtClean="0">
                <a:latin typeface="+mn-lt"/>
              </a:rPr>
              <a:t>Walle</a:t>
            </a:r>
            <a:endParaRPr lang="en-US" sz="3600" dirty="0" smtClean="0">
              <a:latin typeface="+mn-lt"/>
            </a:endParaRPr>
          </a:p>
        </p:txBody>
      </p:sp>
      <p:sp>
        <p:nvSpPr>
          <p:cNvPr id="3" name="Content Placeholder 2"/>
          <p:cNvSpPr>
            <a:spLocks noGrp="1"/>
          </p:cNvSpPr>
          <p:nvPr>
            <p:ph idx="1"/>
          </p:nvPr>
        </p:nvSpPr>
        <p:spPr>
          <a:xfrm>
            <a:off x="457200" y="1600200"/>
            <a:ext cx="8229600" cy="4419600"/>
          </a:xfrm>
        </p:spPr>
        <p:txBody>
          <a:bodyPr rtlCol="0">
            <a:normAutofit fontScale="92500" lnSpcReduction="20000"/>
          </a:bodyPr>
          <a:lstStyle/>
          <a:p>
            <a:pPr eaLnBrk="1" fontAlgn="auto" hangingPunct="1">
              <a:spcAft>
                <a:spcPts val="0"/>
              </a:spcAft>
              <a:defRPr/>
            </a:pPr>
            <a:r>
              <a:rPr lang="en-US" dirty="0" smtClean="0">
                <a:solidFill>
                  <a:schemeClr val="tx1">
                    <a:lumMod val="65000"/>
                    <a:lumOff val="35000"/>
                  </a:schemeClr>
                </a:solidFill>
                <a:latin typeface="+mn-lt"/>
                <a:ea typeface="+mn-ea"/>
              </a:rPr>
              <a:t>Focuses students’ attention on ideas and sense making.</a:t>
            </a:r>
          </a:p>
          <a:p>
            <a:pPr eaLnBrk="1" fontAlgn="auto" hangingPunct="1">
              <a:spcAft>
                <a:spcPts val="0"/>
              </a:spcAft>
              <a:defRPr/>
            </a:pPr>
            <a:r>
              <a:rPr lang="en-US" dirty="0" smtClean="0">
                <a:solidFill>
                  <a:schemeClr val="tx1">
                    <a:lumMod val="65000"/>
                    <a:lumOff val="35000"/>
                  </a:schemeClr>
                </a:solidFill>
                <a:latin typeface="+mn-lt"/>
                <a:ea typeface="+mn-ea"/>
              </a:rPr>
              <a:t>Develops the belief in students that they are capable of doing mathematics and that mathematics makes sense.</a:t>
            </a:r>
          </a:p>
          <a:p>
            <a:pPr eaLnBrk="1" fontAlgn="auto" hangingPunct="1">
              <a:spcAft>
                <a:spcPts val="0"/>
              </a:spcAft>
              <a:defRPr/>
            </a:pPr>
            <a:r>
              <a:rPr lang="en-US" dirty="0" smtClean="0">
                <a:solidFill>
                  <a:schemeClr val="tx1">
                    <a:lumMod val="65000"/>
                    <a:lumOff val="35000"/>
                  </a:schemeClr>
                </a:solidFill>
                <a:latin typeface="+mn-lt"/>
                <a:ea typeface="+mn-ea"/>
              </a:rPr>
              <a:t>Provides ongoing assessment data.</a:t>
            </a:r>
          </a:p>
          <a:p>
            <a:pPr eaLnBrk="1" fontAlgn="auto" hangingPunct="1">
              <a:spcAft>
                <a:spcPts val="0"/>
              </a:spcAft>
              <a:defRPr/>
            </a:pPr>
            <a:r>
              <a:rPr lang="en-US" dirty="0" smtClean="0">
                <a:solidFill>
                  <a:schemeClr val="tx1">
                    <a:lumMod val="65000"/>
                    <a:lumOff val="35000"/>
                  </a:schemeClr>
                </a:solidFill>
                <a:latin typeface="+mn-lt"/>
                <a:ea typeface="+mn-ea"/>
              </a:rPr>
              <a:t>Excellent method for attending to a breadth of abilities.</a:t>
            </a:r>
          </a:p>
          <a:p>
            <a:pPr eaLnBrk="1" fontAlgn="auto" hangingPunct="1">
              <a:spcAft>
                <a:spcPts val="0"/>
              </a:spcAft>
              <a:defRPr/>
            </a:pPr>
            <a:r>
              <a:rPr lang="en-US" dirty="0" smtClean="0">
                <a:solidFill>
                  <a:schemeClr val="tx1">
                    <a:lumMod val="65000"/>
                    <a:lumOff val="35000"/>
                  </a:schemeClr>
                </a:solidFill>
                <a:latin typeface="+mn-lt"/>
                <a:ea typeface="+mn-ea"/>
              </a:rPr>
              <a:t>Develops “mathematical power.”</a:t>
            </a:r>
          </a:p>
          <a:p>
            <a:pPr eaLnBrk="1" fontAlgn="auto" hangingPunct="1">
              <a:spcAft>
                <a:spcPts val="0"/>
              </a:spcAft>
              <a:defRPr/>
            </a:pPr>
            <a:r>
              <a:rPr lang="en-US" dirty="0" smtClean="0">
                <a:solidFill>
                  <a:schemeClr val="tx1">
                    <a:lumMod val="65000"/>
                    <a:lumOff val="35000"/>
                  </a:schemeClr>
                </a:solidFill>
                <a:latin typeface="+mn-lt"/>
                <a:ea typeface="+mn-ea"/>
              </a:rPr>
              <a:t>IT IS A LOT OF FUN</a:t>
            </a:r>
            <a:endParaRPr lang="en-US" dirty="0">
              <a:solidFill>
                <a:schemeClr val="tx1">
                  <a:lumMod val="65000"/>
                  <a:lumOff val="35000"/>
                </a:schemeClr>
              </a:solidFill>
              <a:latin typeface="+mn-lt"/>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eaLnBrk="1" hangingPunct="1"/>
            <a:r>
              <a:rPr lang="en-US" sz="3600" dirty="0" smtClean="0">
                <a:latin typeface="+mn-lt"/>
              </a:rPr>
              <a:t>Provide Hints but Not Solutions</a:t>
            </a:r>
            <a:br>
              <a:rPr lang="en-US" sz="3600" dirty="0" smtClean="0">
                <a:latin typeface="+mn-lt"/>
              </a:rPr>
            </a:br>
            <a:r>
              <a:rPr lang="en-US" sz="3600" dirty="0" smtClean="0">
                <a:latin typeface="+mn-lt"/>
              </a:rPr>
              <a:t>—Van De </a:t>
            </a:r>
            <a:r>
              <a:rPr lang="en-US" sz="3600" dirty="0" err="1" smtClean="0">
                <a:latin typeface="+mn-lt"/>
              </a:rPr>
              <a:t>Walle</a:t>
            </a:r>
            <a:endParaRPr lang="en-US" sz="3600" dirty="0" smtClean="0">
              <a:latin typeface="+mn-lt"/>
            </a:endParaRPr>
          </a:p>
        </p:txBody>
      </p:sp>
      <p:sp>
        <p:nvSpPr>
          <p:cNvPr id="3" name="Content Placeholder 2"/>
          <p:cNvSpPr>
            <a:spLocks noGrp="1"/>
          </p:cNvSpPr>
          <p:nvPr>
            <p:ph idx="1"/>
          </p:nvPr>
        </p:nvSpPr>
        <p:spPr>
          <a:xfrm>
            <a:off x="457200" y="1752600"/>
            <a:ext cx="8229600" cy="3276600"/>
          </a:xfrm>
        </p:spPr>
        <p:txBody>
          <a:bodyPr rtlCol="0">
            <a:noAutofit/>
          </a:bodyPr>
          <a:lstStyle/>
          <a:p>
            <a:pPr marL="0" eaLnBrk="1" fontAlgn="auto" hangingPunct="1">
              <a:spcAft>
                <a:spcPts val="0"/>
              </a:spcAft>
              <a:buNone/>
              <a:defRPr/>
            </a:pPr>
            <a:r>
              <a:rPr lang="en-US" dirty="0" smtClean="0">
                <a:solidFill>
                  <a:schemeClr val="tx1">
                    <a:lumMod val="65000"/>
                    <a:lumOff val="35000"/>
                  </a:schemeClr>
                </a:solidFill>
                <a:latin typeface="+mn-lt"/>
                <a:ea typeface="+mn-ea"/>
              </a:rPr>
              <a:t>“Always keep in mind that as soon as students sense that you have a method of solving the problems, they will almost certainly stop searching for their own methods because they are convinced that your way must be best.”</a:t>
            </a:r>
            <a:endParaRPr lang="en-US" dirty="0">
              <a:solidFill>
                <a:schemeClr val="tx1">
                  <a:lumMod val="65000"/>
                  <a:lumOff val="35000"/>
                </a:schemeClr>
              </a:solidFill>
              <a:latin typeface="+mn-lt"/>
              <a:ea typeface="+mn-ea"/>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eaLnBrk="1" hangingPunct="1"/>
            <a:r>
              <a:rPr lang="en-US" sz="3200" dirty="0" err="1" smtClean="0">
                <a:latin typeface="+mn-lt"/>
              </a:rPr>
              <a:t>Gr</a:t>
            </a:r>
            <a:r>
              <a:rPr lang="en-US" sz="3200" dirty="0" smtClean="0">
                <a:latin typeface="+mn-lt"/>
              </a:rPr>
              <a:t> 3-5 Teaching Student-Centered Mathematics—Van De </a:t>
            </a:r>
            <a:r>
              <a:rPr lang="en-US" sz="3200" dirty="0" err="1" smtClean="0">
                <a:latin typeface="+mn-lt"/>
              </a:rPr>
              <a:t>Walle</a:t>
            </a:r>
            <a:r>
              <a:rPr lang="en-US" sz="3200" dirty="0" smtClean="0">
                <a:latin typeface="+mn-lt"/>
              </a:rPr>
              <a:t> pg 21-24</a:t>
            </a:r>
          </a:p>
        </p:txBody>
      </p:sp>
      <p:sp>
        <p:nvSpPr>
          <p:cNvPr id="3" name="Content Placeholder 2"/>
          <p:cNvSpPr>
            <a:spLocks noGrp="1"/>
          </p:cNvSpPr>
          <p:nvPr>
            <p:ph idx="1"/>
          </p:nvPr>
        </p:nvSpPr>
        <p:spPr>
          <a:xfrm>
            <a:off x="457200" y="1295400"/>
            <a:ext cx="8229600" cy="3276600"/>
          </a:xfrm>
        </p:spPr>
        <p:txBody>
          <a:bodyPr rtlCol="0">
            <a:noAutofit/>
          </a:bodyPr>
          <a:lstStyle/>
          <a:p>
            <a:pPr eaLnBrk="1" fontAlgn="auto" hangingPunct="1">
              <a:spcAft>
                <a:spcPts val="0"/>
              </a:spcAft>
              <a:defRPr/>
            </a:pPr>
            <a:r>
              <a:rPr lang="en-US" sz="2400" dirty="0" smtClean="0">
                <a:solidFill>
                  <a:schemeClr val="tx1">
                    <a:lumMod val="65000"/>
                    <a:lumOff val="35000"/>
                  </a:schemeClr>
                </a:solidFill>
                <a:latin typeface="+mn-lt"/>
                <a:ea typeface="+mn-ea"/>
              </a:rPr>
              <a:t>What can I tell them?  Should I tell them anything?</a:t>
            </a:r>
          </a:p>
          <a:p>
            <a:pPr eaLnBrk="1" fontAlgn="auto" hangingPunct="1">
              <a:spcAft>
                <a:spcPts val="0"/>
              </a:spcAft>
              <a:defRPr/>
            </a:pPr>
            <a:r>
              <a:rPr lang="en-US" sz="2400" dirty="0" smtClean="0">
                <a:solidFill>
                  <a:schemeClr val="tx1">
                    <a:lumMod val="65000"/>
                    <a:lumOff val="35000"/>
                  </a:schemeClr>
                </a:solidFill>
                <a:latin typeface="+mn-lt"/>
                <a:ea typeface="+mn-ea"/>
              </a:rPr>
              <a:t>How will I be able to teach all of the basic skills?</a:t>
            </a:r>
          </a:p>
          <a:p>
            <a:pPr eaLnBrk="1" fontAlgn="auto" hangingPunct="1">
              <a:spcAft>
                <a:spcPts val="0"/>
              </a:spcAft>
              <a:defRPr/>
            </a:pPr>
            <a:r>
              <a:rPr lang="en-US" sz="2400" dirty="0" smtClean="0">
                <a:solidFill>
                  <a:schemeClr val="tx1">
                    <a:lumMod val="65000"/>
                    <a:lumOff val="35000"/>
                  </a:schemeClr>
                </a:solidFill>
                <a:latin typeface="+mn-lt"/>
                <a:ea typeface="+mn-ea"/>
              </a:rPr>
              <a:t>Why is it okay for a student to “tell” or “explain” but not for me?</a:t>
            </a:r>
          </a:p>
          <a:p>
            <a:pPr eaLnBrk="1" fontAlgn="auto" hangingPunct="1">
              <a:spcAft>
                <a:spcPts val="0"/>
              </a:spcAft>
              <a:defRPr/>
            </a:pPr>
            <a:r>
              <a:rPr lang="en-US" sz="2400" dirty="0" smtClean="0">
                <a:solidFill>
                  <a:schemeClr val="tx1">
                    <a:lumMod val="65000"/>
                    <a:lumOff val="35000"/>
                  </a:schemeClr>
                </a:solidFill>
                <a:latin typeface="+mn-lt"/>
                <a:ea typeface="+mn-ea"/>
              </a:rPr>
              <a:t>This approach take more time, how will I have time to cover everything?</a:t>
            </a:r>
          </a:p>
          <a:p>
            <a:pPr eaLnBrk="1" fontAlgn="auto" hangingPunct="1">
              <a:spcAft>
                <a:spcPts val="0"/>
              </a:spcAft>
              <a:defRPr/>
            </a:pPr>
            <a:r>
              <a:rPr lang="en-US" sz="2400" dirty="0" smtClean="0">
                <a:solidFill>
                  <a:schemeClr val="tx1">
                    <a:lumMod val="65000"/>
                    <a:lumOff val="35000"/>
                  </a:schemeClr>
                </a:solidFill>
                <a:latin typeface="+mn-lt"/>
                <a:ea typeface="+mn-ea"/>
              </a:rPr>
              <a:t>Do I need to use a problem-based approach every day?</a:t>
            </a:r>
          </a:p>
          <a:p>
            <a:pPr eaLnBrk="1" fontAlgn="auto" hangingPunct="1">
              <a:spcAft>
                <a:spcPts val="0"/>
              </a:spcAft>
              <a:defRPr/>
            </a:pPr>
            <a:r>
              <a:rPr lang="en-US" sz="2400" dirty="0" smtClean="0">
                <a:solidFill>
                  <a:schemeClr val="tx1">
                    <a:lumMod val="65000"/>
                    <a:lumOff val="35000"/>
                  </a:schemeClr>
                </a:solidFill>
                <a:latin typeface="+mn-lt"/>
                <a:ea typeface="+mn-ea"/>
              </a:rPr>
              <a:t>Is there any place for drill and practice?</a:t>
            </a:r>
          </a:p>
          <a:p>
            <a:pPr eaLnBrk="1" fontAlgn="auto" hangingPunct="1">
              <a:spcAft>
                <a:spcPts val="0"/>
              </a:spcAft>
              <a:defRPr/>
            </a:pPr>
            <a:r>
              <a:rPr lang="en-US" sz="2400" dirty="0" smtClean="0">
                <a:solidFill>
                  <a:schemeClr val="tx1">
                    <a:lumMod val="65000"/>
                    <a:lumOff val="35000"/>
                  </a:schemeClr>
                </a:solidFill>
                <a:latin typeface="+mn-lt"/>
                <a:ea typeface="+mn-ea"/>
              </a:rPr>
              <a:t>My textbook is traditional, how can I use it?</a:t>
            </a:r>
          </a:p>
          <a:p>
            <a:pPr eaLnBrk="1" fontAlgn="auto" hangingPunct="1">
              <a:spcAft>
                <a:spcPts val="0"/>
              </a:spcAft>
              <a:defRPr/>
            </a:pPr>
            <a:r>
              <a:rPr lang="en-US" sz="2400" dirty="0" smtClean="0">
                <a:solidFill>
                  <a:schemeClr val="tx1">
                    <a:lumMod val="65000"/>
                    <a:lumOff val="35000"/>
                  </a:schemeClr>
                </a:solidFill>
                <a:latin typeface="+mn-lt"/>
                <a:ea typeface="+mn-ea"/>
              </a:rPr>
              <a:t>What do I do when a task bombs or students don’t “get it”?</a:t>
            </a:r>
          </a:p>
          <a:p>
            <a:pPr eaLnBrk="1" fontAlgn="auto" hangingPunct="1">
              <a:spcAft>
                <a:spcPts val="0"/>
              </a:spcAft>
              <a:defRPr/>
            </a:pPr>
            <a:endParaRPr lang="en-US" sz="2400" dirty="0" smtClean="0">
              <a:solidFill>
                <a:schemeClr val="tx1">
                  <a:lumMod val="65000"/>
                  <a:lumOff val="35000"/>
                </a:schemeClr>
              </a:solidFill>
              <a:latin typeface="+mn-lt"/>
              <a:ea typeface="+mn-ea"/>
            </a:endParaRPr>
          </a:p>
          <a:p>
            <a:pPr eaLnBrk="1" fontAlgn="auto" hangingPunct="1">
              <a:spcAft>
                <a:spcPts val="0"/>
              </a:spcAft>
              <a:defRPr/>
            </a:pPr>
            <a:endParaRPr lang="en-US" sz="2400" dirty="0">
              <a:solidFill>
                <a:schemeClr val="tx1">
                  <a:lumMod val="65000"/>
                  <a:lumOff val="35000"/>
                </a:schemeClr>
              </a:solidFill>
              <a:latin typeface="+mn-lt"/>
              <a:ea typeface="+mn-ea"/>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CL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laza">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CL1.thmx</Template>
  <TotalTime>1946</TotalTime>
  <Words>3570</Words>
  <Application>Microsoft Office PowerPoint</Application>
  <PresentationFormat>On-screen Show (4:3)</PresentationFormat>
  <Paragraphs>388</Paragraphs>
  <Slides>42</Slides>
  <Notes>31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42</vt:i4>
      </vt:variant>
    </vt:vector>
  </HeadingPairs>
  <TitlesOfParts>
    <vt:vector size="44" baseType="lpstr">
      <vt:lpstr>CL1</vt:lpstr>
      <vt:lpstr>Document</vt:lpstr>
      <vt:lpstr>Welcome to Day 2!!!!</vt:lpstr>
      <vt:lpstr>Reflection</vt:lpstr>
      <vt:lpstr>Algebraic Reasoning Content Academy – Grade 5</vt:lpstr>
      <vt:lpstr>Adding It Up:  Helping Children Learn Mathematics</vt:lpstr>
      <vt:lpstr>Problem Solving—Van De Walle</vt:lpstr>
      <vt:lpstr>Show &amp; Tell Approach—Van De Walle</vt:lpstr>
      <vt:lpstr>Problem Solving—Van De Walle</vt:lpstr>
      <vt:lpstr>Provide Hints but Not Solutions —Van De Walle</vt:lpstr>
      <vt:lpstr>Gr 3-5 Teaching Student-Centered Mathematics—Van De Walle pg 21-24</vt:lpstr>
      <vt:lpstr>Slide 10</vt:lpstr>
      <vt:lpstr>#1 Answer:</vt:lpstr>
      <vt:lpstr>Day 2 Learning Outcomes</vt:lpstr>
      <vt:lpstr>Bird Watching</vt:lpstr>
      <vt:lpstr>Analyzing Student Work</vt:lpstr>
      <vt:lpstr>Slide 15</vt:lpstr>
      <vt:lpstr>Slide 16</vt:lpstr>
      <vt:lpstr>Slide 17</vt:lpstr>
      <vt:lpstr>Slide 18</vt:lpstr>
      <vt:lpstr>Slide 19</vt:lpstr>
      <vt:lpstr>Slide 20</vt:lpstr>
      <vt:lpstr>Slide 21</vt:lpstr>
      <vt:lpstr>Slide 22</vt:lpstr>
      <vt:lpstr>Slide 23</vt:lpstr>
      <vt:lpstr>Slide 24</vt:lpstr>
      <vt:lpstr>Tile  Patterns</vt:lpstr>
      <vt:lpstr>Tiling around a Fountain</vt:lpstr>
      <vt:lpstr>Tiling around a Fountain</vt:lpstr>
      <vt:lpstr>Group Poster</vt:lpstr>
      <vt:lpstr>Gallery Walk</vt:lpstr>
      <vt:lpstr>Re-Tiling   </vt:lpstr>
      <vt:lpstr>Collection of Expressions</vt:lpstr>
      <vt:lpstr>One Group’s Work</vt:lpstr>
      <vt:lpstr>Looking through  Teacher Lenses</vt:lpstr>
      <vt:lpstr>Why do we want kids to experience Pattern Tasks?</vt:lpstr>
      <vt:lpstr>Telephone Task</vt:lpstr>
      <vt:lpstr>Model Car Racing Task</vt:lpstr>
      <vt:lpstr>Model Car Racing Task</vt:lpstr>
      <vt:lpstr>U.S. Shirts</vt:lpstr>
      <vt:lpstr>U.S. Shirts</vt:lpstr>
      <vt:lpstr>U.S. Shirts</vt:lpstr>
      <vt:lpstr>U.S. Shirts</vt:lpstr>
      <vt:lpstr>Looking through Teacher Lenses</vt:lpstr>
    </vt:vector>
  </TitlesOfParts>
  <Company>Carnegie Learning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Todd Kelly</dc:creator>
  <cp:lastModifiedBy>Briceno, Sami</cp:lastModifiedBy>
  <cp:revision>99</cp:revision>
  <dcterms:created xsi:type="dcterms:W3CDTF">2009-09-11T13:01:07Z</dcterms:created>
  <dcterms:modified xsi:type="dcterms:W3CDTF">2009-11-05T17:47:22Z</dcterms:modified>
</cp:coreProperties>
</file>